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8" r:id="rId2"/>
    <p:sldId id="259" r:id="rId3"/>
    <p:sldId id="261" r:id="rId4"/>
    <p:sldId id="262" r:id="rId5"/>
    <p:sldId id="263" r:id="rId6"/>
    <p:sldId id="264" r:id="rId7"/>
    <p:sldId id="273" r:id="rId8"/>
    <p:sldId id="278" r:id="rId9"/>
    <p:sldId id="275" r:id="rId10"/>
    <p:sldId id="274" r:id="rId11"/>
    <p:sldId id="280" r:id="rId12"/>
    <p:sldId id="282" r:id="rId13"/>
    <p:sldId id="290" r:id="rId14"/>
    <p:sldId id="286" r:id="rId15"/>
    <p:sldId id="287" r:id="rId16"/>
    <p:sldId id="289" r:id="rId17"/>
    <p:sldId id="288" r:id="rId18"/>
    <p:sldId id="271" r:id="rId19"/>
    <p:sldId id="285" r:id="rId20"/>
    <p:sldId id="292" r:id="rId21"/>
    <p:sldId id="302" r:id="rId22"/>
    <p:sldId id="311" r:id="rId23"/>
    <p:sldId id="310" r:id="rId24"/>
    <p:sldId id="305" r:id="rId25"/>
    <p:sldId id="303" r:id="rId26"/>
    <p:sldId id="306" r:id="rId27"/>
    <p:sldId id="313" r:id="rId28"/>
    <p:sldId id="314" r:id="rId29"/>
    <p:sldId id="318" r:id="rId30"/>
    <p:sldId id="315" r:id="rId31"/>
    <p:sldId id="316" r:id="rId32"/>
    <p:sldId id="317" r:id="rId33"/>
    <p:sldId id="297" r:id="rId34"/>
    <p:sldId id="298" r:id="rId35"/>
    <p:sldId id="299" r:id="rId36"/>
    <p:sldId id="301" r:id="rId37"/>
    <p:sldId id="319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53034-A0CC-4307-B49A-C135042EA449}" type="datetimeFigureOut">
              <a:rPr lang="ru-RU" smtClean="0"/>
              <a:pPr/>
              <a:t>26.05.2014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29BEDF-4997-4CF4-9A16-E6D6199C0C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26.05.2014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Batang" pitchFamily="18" charset="-127"/>
                <a:ea typeface="Batang" pitchFamily="18" charset="-127"/>
              </a:rPr>
              <a:t> </a:t>
            </a:r>
            <a:r>
              <a:rPr lang="ru-RU" b="1" u="sng" dirty="0" smtClean="0">
                <a:solidFill>
                  <a:schemeClr val="tx2"/>
                </a:solidFill>
                <a:latin typeface="Batang" pitchFamily="18" charset="-127"/>
                <a:ea typeface="Batang" pitchFamily="18" charset="-127"/>
              </a:rPr>
              <a:t>Мочеполовая система</a:t>
            </a:r>
            <a:r>
              <a:rPr lang="ru-RU" b="1" dirty="0" smtClean="0"/>
              <a:t>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>
                <a:latin typeface="Book Antiqua" pitchFamily="18" charset="0"/>
              </a:rPr>
              <a:t>Парные почки млекопитающих принадлежат к типу тазовых — </a:t>
            </a:r>
            <a:r>
              <a:rPr lang="ru-RU" b="1" dirty="0" err="1" smtClean="0">
                <a:latin typeface="Book Antiqua" pitchFamily="18" charset="0"/>
              </a:rPr>
              <a:t>метанефрических</a:t>
            </a:r>
            <a:r>
              <a:rPr lang="ru-RU" b="1" dirty="0" smtClean="0">
                <a:latin typeface="Book Antiqua" pitchFamily="18" charset="0"/>
              </a:rPr>
              <a:t> почек. Они расположены в поясничной области по бокам позвоночника, плотно прилегая к спинной стороне полости тела. У переднего конца каждой почки видно небольшое </a:t>
            </a:r>
            <a:r>
              <a:rPr lang="ru-RU" b="1" dirty="0" err="1" smtClean="0">
                <a:latin typeface="Book Antiqua" pitchFamily="18" charset="0"/>
              </a:rPr>
              <a:t>желтовато-розовое</a:t>
            </a:r>
            <a:r>
              <a:rPr lang="ru-RU" b="1" dirty="0" smtClean="0">
                <a:latin typeface="Book Antiqua" pitchFamily="18" charset="0"/>
              </a:rPr>
              <a:t> образование — надпочечник . Почка имеет бобовидную форму. От ее внутренней стороны — в месте выемки — берет начало мочеточник . Он тянется назад и впадает в мочевой пузырь расположенный в тазовой области. Проток мочевого пузыря открывается у самцов в мочеполовой канал, проходящий внутри полового члена, а у самок — самостоятельным отверстием на головке клитора (соответствует половому члену самца).</a:t>
            </a:r>
            <a:endParaRPr lang="ru-RU" dirty="0" smtClean="0">
              <a:latin typeface="Book Antiqua" pitchFamily="18" charset="0"/>
            </a:endParaRPr>
          </a:p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57606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200" dirty="0" smtClean="0">
                <a:latin typeface="Book Antiqua" pitchFamily="18" charset="0"/>
              </a:rPr>
              <a:t>В матриксе: </a:t>
            </a:r>
            <a:r>
              <a:rPr lang="ru-RU" sz="2200" dirty="0" err="1" smtClean="0">
                <a:latin typeface="Book Antiqua" pitchFamily="18" charset="0"/>
              </a:rPr>
              <a:t>эпит</a:t>
            </a:r>
            <a:r>
              <a:rPr lang="ru-RU" sz="2200" dirty="0" smtClean="0">
                <a:latin typeface="Book Antiqua" pitchFamily="18" charset="0"/>
              </a:rPr>
              <a:t>. </a:t>
            </a:r>
            <a:r>
              <a:rPr lang="ru-RU" sz="2200" dirty="0" err="1" smtClean="0">
                <a:latin typeface="Book Antiqua" pitchFamily="18" charset="0"/>
              </a:rPr>
              <a:t>кл</a:t>
            </a:r>
            <a:r>
              <a:rPr lang="ru-RU" sz="2200" dirty="0" smtClean="0">
                <a:latin typeface="Book Antiqua" pitchFamily="18" charset="0"/>
              </a:rPr>
              <a:t>., </a:t>
            </a:r>
            <a:r>
              <a:rPr lang="ru-RU" sz="2200" dirty="0" err="1" smtClean="0">
                <a:latin typeface="Book Antiqua" pitchFamily="18" charset="0"/>
              </a:rPr>
              <a:t>эрит</a:t>
            </a:r>
            <a:r>
              <a:rPr lang="ru-RU" sz="2200" dirty="0" smtClean="0">
                <a:latin typeface="Book Antiqua" pitchFamily="18" charset="0"/>
              </a:rPr>
              <a:t>., </a:t>
            </a:r>
            <a:r>
              <a:rPr lang="ru-RU" sz="2200" dirty="0" err="1" smtClean="0">
                <a:latin typeface="Book Antiqua" pitchFamily="18" charset="0"/>
              </a:rPr>
              <a:t>лейк</a:t>
            </a:r>
            <a:r>
              <a:rPr lang="ru-RU" sz="2200" dirty="0" smtClean="0">
                <a:latin typeface="Book Antiqua" pitchFamily="18" charset="0"/>
              </a:rPr>
              <a:t>., </a:t>
            </a:r>
            <a:r>
              <a:rPr lang="ru-RU" sz="2200" dirty="0" err="1" smtClean="0">
                <a:latin typeface="Book Antiqua" pitchFamily="18" charset="0"/>
              </a:rPr>
              <a:t>крист</a:t>
            </a:r>
            <a:r>
              <a:rPr lang="ru-RU" sz="2200" dirty="0" smtClean="0">
                <a:latin typeface="Book Antiqua" pitchFamily="18" charset="0"/>
              </a:rPr>
              <a:t>., </a:t>
            </a:r>
            <a:r>
              <a:rPr lang="ru-RU" sz="2200" dirty="0" err="1" smtClean="0">
                <a:latin typeface="Book Antiqua" pitchFamily="18" charset="0"/>
              </a:rPr>
              <a:t>фибрин.,частицы</a:t>
            </a:r>
            <a:r>
              <a:rPr lang="ru-RU" sz="2200" dirty="0" smtClean="0">
                <a:latin typeface="Book Antiqua" pitchFamily="18" charset="0"/>
              </a:rPr>
              <a:t> вир., бактерий.</a:t>
            </a:r>
          </a:p>
          <a:p>
            <a:pPr>
              <a:buNone/>
            </a:pPr>
            <a:r>
              <a:rPr lang="ru-RU" sz="2200" dirty="0" err="1" smtClean="0">
                <a:solidFill>
                  <a:srgbClr val="FF0000"/>
                </a:solidFill>
                <a:latin typeface="Book Antiqua" pitchFamily="18" charset="0"/>
              </a:rPr>
              <a:t>Идиопатический</a:t>
            </a:r>
            <a:r>
              <a:rPr lang="ru-RU" sz="2200" dirty="0" smtClean="0">
                <a:solidFill>
                  <a:srgbClr val="FF0000"/>
                </a:solidFill>
                <a:latin typeface="Book Antiqua" pitchFamily="18" charset="0"/>
              </a:rPr>
              <a:t> цистит к.            Выработка матрикса            приклеивание к стенкам уретры           уретрит (эдема, </a:t>
            </a:r>
            <a:r>
              <a:rPr lang="ru-RU" sz="2200" dirty="0" err="1" smtClean="0">
                <a:solidFill>
                  <a:srgbClr val="FF0000"/>
                </a:solidFill>
                <a:latin typeface="Book Antiqua" pitchFamily="18" charset="0"/>
              </a:rPr>
              <a:t>восп</a:t>
            </a:r>
            <a:r>
              <a:rPr lang="ru-RU" sz="2200" dirty="0" smtClean="0">
                <a:solidFill>
                  <a:srgbClr val="FF0000"/>
                </a:solidFill>
                <a:latin typeface="Book Antiqua" pitchFamily="18" charset="0"/>
              </a:rPr>
              <a:t>., эрозия)          обструкция уретры         </a:t>
            </a:r>
          </a:p>
          <a:p>
            <a:pPr>
              <a:buNone/>
            </a:pPr>
            <a:r>
              <a:rPr lang="ru-RU" sz="2200" dirty="0" smtClean="0">
                <a:latin typeface="Book Antiqua" pitchFamily="18" charset="0"/>
              </a:rPr>
              <a:t>клиника: гематурия, затруднённое мочеиспускание,   сильная боль , спазм уретры.</a:t>
            </a:r>
          </a:p>
          <a:p>
            <a:pPr>
              <a:buNone/>
            </a:pPr>
            <a:r>
              <a:rPr lang="ru-RU" sz="2200" dirty="0" smtClean="0">
                <a:latin typeface="Book Antiqua" pitchFamily="18" charset="0"/>
              </a:rPr>
              <a:t>Эти процессы вызывают клейкость слизистой. К которой хорошо прикрепляется кристалл           </a:t>
            </a:r>
            <a:r>
              <a:rPr lang="ru-RU" sz="2200" dirty="0" err="1" smtClean="0">
                <a:latin typeface="Book Antiqua" pitchFamily="18" charset="0"/>
              </a:rPr>
              <a:t>аккомуляция</a:t>
            </a:r>
            <a:r>
              <a:rPr lang="ru-RU" sz="2200" dirty="0" smtClean="0">
                <a:latin typeface="Book Antiqua" pitchFamily="18" charset="0"/>
              </a:rPr>
              <a:t> пробки         формирование камней.</a:t>
            </a:r>
          </a:p>
          <a:p>
            <a:pPr>
              <a:buNone/>
            </a:pPr>
            <a:r>
              <a:rPr lang="ru-RU" sz="2200" dirty="0" smtClean="0">
                <a:latin typeface="Book Antiqua" pitchFamily="18" charset="0"/>
              </a:rPr>
              <a:t> </a:t>
            </a:r>
            <a:endParaRPr lang="ru-RU" sz="22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499992" y="134076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580112" y="350100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508104" y="1700808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956376" y="134076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843808" y="2060848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2123728" y="386104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Autofit/>
          </a:bodyPr>
          <a:lstStyle/>
          <a:p>
            <a:endParaRPr lang="ru-RU" sz="1800" dirty="0" smtClean="0">
              <a:latin typeface="Book Antiqua" pitchFamily="18" charset="0"/>
            </a:endParaRPr>
          </a:p>
          <a:p>
            <a:r>
              <a:rPr lang="ru-RU" sz="1800" dirty="0" smtClean="0">
                <a:latin typeface="Book Antiqua" pitchFamily="18" charset="0"/>
              </a:rPr>
              <a:t>Заболевшие животные имеют учащенное мочеиспускание, часто в "необычных" местах. Они могут напрягаться во время мочеиспускания, но выделяют небольшое количество мочи. Если выделилось какое-то количество мочи, то часто можно обнаружить кровь. Учащенные попытки и напряжение могут быть ошибочно приняты владельцами животных за затрудненную дефекацию. Коты часто зализывают область препуция, цвет которого изменен, чаще всего </a:t>
            </a:r>
            <a:r>
              <a:rPr lang="ru-RU" sz="1800" dirty="0" err="1" smtClean="0">
                <a:latin typeface="Book Antiqua" pitchFamily="18" charset="0"/>
              </a:rPr>
              <a:t>гиперемирован</a:t>
            </a:r>
            <a:r>
              <a:rPr lang="ru-RU" sz="1800" dirty="0" smtClean="0">
                <a:latin typeface="Book Antiqua" pitchFamily="18" charset="0"/>
              </a:rPr>
              <a:t>. Рвота, дрожь, депрессия будут более заметны, если ранние признаки обструкции остались незамеченными.</a:t>
            </a:r>
          </a:p>
          <a:p>
            <a:endParaRPr lang="ru-RU" sz="1800" dirty="0" smtClean="0">
              <a:latin typeface="Book Antiqua" pitchFamily="18" charset="0"/>
            </a:endParaRPr>
          </a:p>
          <a:p>
            <a:r>
              <a:rPr lang="ru-RU" sz="1800" dirty="0" smtClean="0">
                <a:latin typeface="Book Antiqua" pitchFamily="18" charset="0"/>
              </a:rPr>
              <a:t>Первый шаг в постановке диагноза - установить, что дизурия, гематурия являются следствием закупорки мочеиспускательного канала. Это можно сделать уже при физическом обследовании. При обследовании обнаруживают растянутый и полный мочевой пузырь, пальпация которого дает болевую реакцию. Если закупорка подозревается уже при физическом обследовании, то полный анамнез позволит определить продолжительность и степень закупорки.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Book Antiqua" pitchFamily="18" charset="0"/>
              </a:rPr>
              <a:t>Симптомы уремии появляются после не менее 48 часов отсутствия мочеотделения. </a:t>
            </a:r>
            <a:endParaRPr lang="en-US" sz="1800" dirty="0" smtClean="0">
              <a:latin typeface="Book Antiqua" pitchFamily="18" charset="0"/>
            </a:endParaRPr>
          </a:p>
          <a:p>
            <a:r>
              <a:rPr lang="ru-RU" sz="1800" dirty="0" smtClean="0">
                <a:latin typeface="Book Antiqua" pitchFamily="18" charset="0"/>
              </a:rPr>
              <a:t>Симптомы </a:t>
            </a:r>
            <a:r>
              <a:rPr lang="ru-RU" sz="1800" dirty="0" err="1" smtClean="0">
                <a:latin typeface="Book Antiqua" pitchFamily="18" charset="0"/>
              </a:rPr>
              <a:t>гиперкалемии</a:t>
            </a:r>
            <a:r>
              <a:rPr lang="en-US" sz="1800" dirty="0" smtClean="0">
                <a:latin typeface="Book Antiqua" pitchFamily="18" charset="0"/>
              </a:rPr>
              <a:t> (&gt;</a:t>
            </a:r>
            <a:r>
              <a:rPr lang="ru-RU" sz="1800" dirty="0" smtClean="0">
                <a:latin typeface="Book Antiqua" pitchFamily="18" charset="0"/>
              </a:rPr>
              <a:t> 8</a:t>
            </a:r>
            <a:r>
              <a:rPr lang="en-US" sz="1800" dirty="0" smtClean="0">
                <a:latin typeface="Book Antiqua" pitchFamily="18" charset="0"/>
              </a:rPr>
              <a:t> </a:t>
            </a:r>
            <a:r>
              <a:rPr lang="en-US" sz="1800" dirty="0" err="1" smtClean="0">
                <a:latin typeface="Book Antiqua" pitchFamily="18" charset="0"/>
              </a:rPr>
              <a:t>mMol</a:t>
            </a:r>
            <a:r>
              <a:rPr lang="en-US" sz="1800" dirty="0" smtClean="0">
                <a:latin typeface="Book Antiqua" pitchFamily="18" charset="0"/>
              </a:rPr>
              <a:t>/l )</a:t>
            </a:r>
            <a:r>
              <a:rPr lang="ru-RU" sz="1800" dirty="0" smtClean="0">
                <a:latin typeface="Book Antiqua" pitchFamily="18" charset="0"/>
              </a:rPr>
              <a:t>, как и общая дрожь, сердечная аритмия или брадикардия( </a:t>
            </a:r>
            <a:r>
              <a:rPr lang="en-US" sz="1800" dirty="0" smtClean="0">
                <a:latin typeface="Book Antiqua" pitchFamily="18" charset="0"/>
              </a:rPr>
              <a:t>&lt;</a:t>
            </a:r>
            <a:r>
              <a:rPr lang="ru-RU" sz="1800" dirty="0" smtClean="0">
                <a:latin typeface="Book Antiqua" pitchFamily="18" charset="0"/>
              </a:rPr>
              <a:t>120 </a:t>
            </a:r>
            <a:r>
              <a:rPr lang="en-US" sz="1800" dirty="0" err="1" smtClean="0">
                <a:latin typeface="Book Antiqua" pitchFamily="18" charset="0"/>
              </a:rPr>
              <a:t>bpm</a:t>
            </a:r>
            <a:r>
              <a:rPr lang="en-US" sz="1800" dirty="0" smtClean="0">
                <a:latin typeface="Book Antiqua" pitchFamily="18" charset="0"/>
              </a:rPr>
              <a:t>)</a:t>
            </a:r>
            <a:r>
              <a:rPr lang="ru-RU" sz="1800" dirty="0" smtClean="0">
                <a:latin typeface="Book Antiqua" pitchFamily="18" charset="0"/>
              </a:rPr>
              <a:t>, гипотермия (</a:t>
            </a:r>
            <a:r>
              <a:rPr lang="en-US" sz="1800" dirty="0" smtClean="0">
                <a:latin typeface="Book Antiqua" pitchFamily="18" charset="0"/>
              </a:rPr>
              <a:t>t</a:t>
            </a:r>
            <a:r>
              <a:rPr lang="ru-RU" sz="1800" dirty="0" smtClean="0">
                <a:latin typeface="Book Antiqua" pitchFamily="18" charset="0"/>
              </a:rPr>
              <a:t> </a:t>
            </a:r>
            <a:r>
              <a:rPr lang="en-US" sz="1800" dirty="0" smtClean="0">
                <a:latin typeface="Book Antiqua" pitchFamily="18" charset="0"/>
              </a:rPr>
              <a:t>&lt;</a:t>
            </a:r>
            <a:r>
              <a:rPr lang="ru-RU" sz="1800" dirty="0" smtClean="0">
                <a:latin typeface="Book Antiqua" pitchFamily="18" charset="0"/>
              </a:rPr>
              <a:t> 35,5</a:t>
            </a:r>
            <a:r>
              <a:rPr lang="en-US" sz="1800" dirty="0" smtClean="0">
                <a:latin typeface="Book Antiqua" pitchFamily="18" charset="0"/>
              </a:rPr>
              <a:t>)</a:t>
            </a:r>
            <a:r>
              <a:rPr lang="ru-RU" sz="1800" dirty="0" smtClean="0">
                <a:latin typeface="Book Antiqua" pitchFamily="18" charset="0"/>
              </a:rPr>
              <a:t>  отмечаются при более длительной закупорке. Симптомы уремии и </a:t>
            </a:r>
            <a:r>
              <a:rPr lang="ru-RU" sz="1800" dirty="0" err="1" smtClean="0">
                <a:latin typeface="Book Antiqua" pitchFamily="18" charset="0"/>
              </a:rPr>
              <a:t>гиперкалемии</a:t>
            </a:r>
            <a:r>
              <a:rPr lang="ru-RU" sz="1800" dirty="0" smtClean="0">
                <a:latin typeface="Book Antiqua" pitchFamily="18" charset="0"/>
              </a:rPr>
              <a:t> на данном этапе являются обратимыми. Любые другие мероприятия, кроме сбора крови и мочи с таким котом нужно отложить, пока не завершиться лечение и состояние животного не стабилизируется.</a:t>
            </a:r>
            <a:endParaRPr lang="en-US" sz="1800" dirty="0" smtClean="0">
              <a:latin typeface="Book Antiqua" pitchFamily="18" charset="0"/>
            </a:endParaRPr>
          </a:p>
          <a:p>
            <a:endParaRPr lang="en-US" sz="1800" dirty="0" smtClean="0">
              <a:latin typeface="Book Antiqua" pitchFamily="18" charset="0"/>
            </a:endParaRPr>
          </a:p>
          <a:p>
            <a:endParaRPr lang="en-US" sz="1800" dirty="0" smtClean="0">
              <a:latin typeface="Book Antiqua" pitchFamily="18" charset="0"/>
            </a:endParaRPr>
          </a:p>
          <a:p>
            <a:endParaRPr lang="en-US" sz="1800" dirty="0" smtClean="0">
              <a:latin typeface="Book Antiqua" pitchFamily="18" charset="0"/>
            </a:endParaRPr>
          </a:p>
          <a:p>
            <a:endParaRPr lang="en-US" sz="1800" dirty="0" smtClean="0">
              <a:latin typeface="Book Antiqua" pitchFamily="18" charset="0"/>
            </a:endParaRPr>
          </a:p>
          <a:p>
            <a:endParaRPr lang="en-US" sz="1800" dirty="0" smtClean="0">
              <a:latin typeface="Book Antiqua" pitchFamily="18" charset="0"/>
            </a:endParaRPr>
          </a:p>
          <a:p>
            <a:endParaRPr lang="en-US" sz="1800" dirty="0" smtClean="0">
              <a:latin typeface="Book Antiqua" pitchFamily="18" charset="0"/>
            </a:endParaRPr>
          </a:p>
          <a:p>
            <a:endParaRPr lang="en-US" sz="1800" dirty="0" smtClean="0">
              <a:latin typeface="Book Antiqua" pitchFamily="18" charset="0"/>
            </a:endParaRPr>
          </a:p>
          <a:p>
            <a:r>
              <a:rPr lang="en-US" sz="1800" dirty="0" smtClean="0">
                <a:latin typeface="Book Antiqua" pitchFamily="18" charset="0"/>
              </a:rPr>
              <a:t>   </a:t>
            </a:r>
            <a:r>
              <a:rPr lang="ru-RU" sz="1800" dirty="0" smtClean="0">
                <a:latin typeface="Book Antiqua" pitchFamily="18" charset="0"/>
              </a:rPr>
              <a:t>уровень Р                   уровень </a:t>
            </a:r>
            <a:r>
              <a:rPr lang="ru-RU" sz="1800" dirty="0" err="1" smtClean="0">
                <a:latin typeface="Book Antiqua" pitchFamily="18" charset="0"/>
              </a:rPr>
              <a:t>Са</a:t>
            </a:r>
            <a:r>
              <a:rPr lang="ru-RU" sz="1800" dirty="0" smtClean="0">
                <a:latin typeface="Book Antiqua" pitchFamily="18" charset="0"/>
              </a:rPr>
              <a:t>  </a:t>
            </a:r>
          </a:p>
          <a:p>
            <a:r>
              <a:rPr lang="ru-RU" sz="1800" dirty="0" smtClean="0">
                <a:latin typeface="Book Antiqua" pitchFamily="18" charset="0"/>
              </a:rPr>
              <a:t>Параметры угрожающие жизни :</a:t>
            </a:r>
          </a:p>
          <a:p>
            <a:r>
              <a:rPr lang="en-US" sz="1800" dirty="0" smtClean="0">
                <a:latin typeface="Book Antiqua" pitchFamily="18" charset="0"/>
              </a:rPr>
              <a:t>ph  - 7</a:t>
            </a:r>
            <a:r>
              <a:rPr lang="ru-RU" sz="1800" dirty="0" smtClean="0">
                <a:latin typeface="Book Antiqua" pitchFamily="18" charset="0"/>
              </a:rPr>
              <a:t>,02 – 7,45  ( опасно </a:t>
            </a:r>
            <a:r>
              <a:rPr lang="en-US" sz="1800" dirty="0" smtClean="0">
                <a:latin typeface="Book Antiqua" pitchFamily="18" charset="0"/>
              </a:rPr>
              <a:t>&lt;</a:t>
            </a:r>
            <a:r>
              <a:rPr lang="ru-RU" sz="1800" dirty="0" smtClean="0">
                <a:latin typeface="Book Antiqua" pitchFamily="18" charset="0"/>
              </a:rPr>
              <a:t> 7,2 )</a:t>
            </a:r>
            <a:r>
              <a:rPr lang="en-US" sz="1800" dirty="0" smtClean="0">
                <a:latin typeface="Book Antiqua" pitchFamily="18" charset="0"/>
              </a:rPr>
              <a:t>   K</a:t>
            </a:r>
            <a:r>
              <a:rPr lang="ru-RU" sz="1800" dirty="0" smtClean="0">
                <a:latin typeface="Book Antiqua" pitchFamily="18" charset="0"/>
              </a:rPr>
              <a:t> ( опасно </a:t>
            </a:r>
            <a:r>
              <a:rPr lang="en-US" sz="1800" dirty="0" smtClean="0">
                <a:latin typeface="Book Antiqua" pitchFamily="18" charset="0"/>
              </a:rPr>
              <a:t>&gt;</a:t>
            </a:r>
            <a:r>
              <a:rPr lang="ru-RU" sz="1800" dirty="0" smtClean="0">
                <a:latin typeface="Book Antiqua" pitchFamily="18" charset="0"/>
              </a:rPr>
              <a:t> 8)</a:t>
            </a:r>
            <a:r>
              <a:rPr lang="en-US" sz="1800" dirty="0" smtClean="0">
                <a:latin typeface="Book Antiqua" pitchFamily="18" charset="0"/>
              </a:rPr>
              <a:t>  Ca ( </a:t>
            </a:r>
            <a:r>
              <a:rPr lang="ru-RU" sz="1800" dirty="0" smtClean="0">
                <a:latin typeface="Book Antiqua" pitchFamily="18" charset="0"/>
              </a:rPr>
              <a:t>опасно </a:t>
            </a:r>
            <a:r>
              <a:rPr lang="en-US" sz="1800" dirty="0" smtClean="0">
                <a:latin typeface="Book Antiqua" pitchFamily="18" charset="0"/>
              </a:rPr>
              <a:t>&lt;</a:t>
            </a:r>
            <a:r>
              <a:rPr lang="ru-RU" sz="1800" dirty="0" smtClean="0">
                <a:latin typeface="Book Antiqua" pitchFamily="18" charset="0"/>
              </a:rPr>
              <a:t> 1)</a:t>
            </a:r>
            <a:r>
              <a:rPr lang="en-US" sz="1800" dirty="0" smtClean="0">
                <a:latin typeface="Book Antiqua" pitchFamily="18" charset="0"/>
              </a:rPr>
              <a:t>  </a:t>
            </a:r>
          </a:p>
          <a:p>
            <a:endParaRPr lang="ru-RU" sz="1800" dirty="0" smtClean="0">
              <a:latin typeface="Book Antiqua" pitchFamily="18" charset="0"/>
            </a:endParaRPr>
          </a:p>
          <a:p>
            <a:endParaRPr lang="ru-RU" sz="2000" dirty="0" smtClean="0">
              <a:latin typeface="Book Antiqua" pitchFamily="18" charset="0"/>
            </a:endParaRPr>
          </a:p>
          <a:p>
            <a:endParaRPr lang="ru-RU" sz="2000" dirty="0" smtClean="0">
              <a:latin typeface="Book Antiqua" pitchFamily="18" charset="0"/>
            </a:endParaRPr>
          </a:p>
          <a:p>
            <a:endParaRPr lang="ru-RU" sz="20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15616" y="2780928"/>
          <a:ext cx="6048672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6"/>
                <a:gridCol w="2016223"/>
                <a:gridCol w="2016223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Кальций 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Times New Roman"/>
                          <a:ea typeface="Times New Roman"/>
                          <a:cs typeface="Times New Roman"/>
                        </a:rPr>
                        <a:t>mmol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/l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2.1-2.5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Фосфор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mmol/l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1,3-2,1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Калий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g/l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4,2-5,5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Мочевина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mg/dl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7,1-15,0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Креатинин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U mol/l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44-160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flipV="1">
            <a:off x="899592" y="5013176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267744" y="5229200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3059832" y="5085184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Bookman Old Style" pitchFamily="18" charset="0"/>
              </a:rPr>
              <a:t>Порядок действий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в/м обезболивание, </a:t>
            </a:r>
            <a:r>
              <a:rPr lang="ru-RU" dirty="0" err="1" smtClean="0">
                <a:latin typeface="Bookman Old Style" pitchFamily="18" charset="0"/>
              </a:rPr>
              <a:t>цистоцинтез</a:t>
            </a:r>
            <a:r>
              <a:rPr lang="ru-RU" dirty="0" smtClean="0">
                <a:latin typeface="Bookman Old Style" pitchFamily="18" charset="0"/>
              </a:rPr>
              <a:t>, </a:t>
            </a:r>
            <a:r>
              <a:rPr lang="en-US" dirty="0" err="1" smtClean="0">
                <a:latin typeface="Bookman Old Style" pitchFamily="18" charset="0"/>
              </a:rPr>
              <a:t>Rg</a:t>
            </a:r>
            <a:r>
              <a:rPr lang="ru-RU" dirty="0" smtClean="0">
                <a:latin typeface="Bookman Old Style" pitchFamily="18" charset="0"/>
              </a:rPr>
              <a:t>- сост.органов (исключаем присутствие камней), в/</a:t>
            </a:r>
            <a:r>
              <a:rPr lang="ru-RU" dirty="0" err="1" smtClean="0">
                <a:latin typeface="Bookman Old Style" pitchFamily="18" charset="0"/>
              </a:rPr>
              <a:t>в</a:t>
            </a:r>
            <a:r>
              <a:rPr lang="ru-RU" dirty="0" smtClean="0">
                <a:latin typeface="Bookman Old Style" pitchFamily="18" charset="0"/>
              </a:rPr>
              <a:t> </a:t>
            </a:r>
            <a:r>
              <a:rPr lang="ru-RU" dirty="0" err="1" smtClean="0">
                <a:latin typeface="Bookman Old Style" pitchFamily="18" charset="0"/>
              </a:rPr>
              <a:t>Пропофол</a:t>
            </a:r>
            <a:r>
              <a:rPr lang="ru-RU" dirty="0" smtClean="0">
                <a:latin typeface="Bookman Old Style" pitchFamily="18" charset="0"/>
              </a:rPr>
              <a:t> (</a:t>
            </a:r>
            <a:r>
              <a:rPr lang="ru-RU" dirty="0" err="1" smtClean="0">
                <a:latin typeface="Bookman Old Style" pitchFamily="18" charset="0"/>
              </a:rPr>
              <a:t>корот.д</a:t>
            </a:r>
            <a:r>
              <a:rPr lang="ru-RU" dirty="0" smtClean="0">
                <a:latin typeface="Bookman Old Style" pitchFamily="18" charset="0"/>
              </a:rPr>
              <a:t>),</a:t>
            </a:r>
          </a:p>
          <a:p>
            <a:pPr>
              <a:buNone/>
            </a:pPr>
            <a:r>
              <a:rPr lang="ru-RU" dirty="0" smtClean="0">
                <a:latin typeface="Bookman Old Style" pitchFamily="18" charset="0"/>
              </a:rPr>
              <a:t>вводим мочевой катетер, промываем, обезболиваем.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288032"/>
          </a:xfrm>
        </p:spPr>
        <p:txBody>
          <a:bodyPr>
            <a:noAutofit/>
          </a:bodyPr>
          <a:lstStyle/>
          <a:p>
            <a:r>
              <a:rPr lang="ru-RU" sz="2000" i="1" dirty="0" smtClean="0">
                <a:latin typeface="Book Antiqua" pitchFamily="18" charset="0"/>
              </a:rPr>
              <a:t> </a:t>
            </a:r>
            <a:r>
              <a:rPr lang="ru-RU" sz="2000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 Antiqua" pitchFamily="18" charset="0"/>
              </a:rPr>
              <a:t>Лечение системных последствий закупорки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 Antiqua" pitchFamily="18" charset="0"/>
              </a:rPr>
              <a:t>.</a:t>
            </a:r>
            <a:b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 Antiqua" pitchFamily="18" charset="0"/>
              </a:rPr>
            </a:b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7666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2000" dirty="0" smtClean="0"/>
              <a:t>             </a:t>
            </a:r>
            <a:r>
              <a:rPr lang="ru-RU" sz="2000" dirty="0" smtClean="0">
                <a:latin typeface="Book Antiqua" pitchFamily="18" charset="0"/>
              </a:rPr>
              <a:t> </a:t>
            </a:r>
          </a:p>
          <a:p>
            <a:r>
              <a:rPr lang="ru-RU" sz="2000" dirty="0" smtClean="0">
                <a:latin typeface="Book Antiqua" pitchFamily="18" charset="0"/>
              </a:rPr>
              <a:t>               После восстановления тока мочи, животным с явными системными расстройствами необходимо проводить интенсивную </a:t>
            </a:r>
            <a:r>
              <a:rPr lang="ru-RU" sz="2000" dirty="0" err="1" smtClean="0">
                <a:latin typeface="Book Antiqua" pitchFamily="18" charset="0"/>
              </a:rPr>
              <a:t>инфузионную</a:t>
            </a:r>
            <a:r>
              <a:rPr lang="ru-RU" sz="2000" dirty="0" smtClean="0">
                <a:latin typeface="Book Antiqua" pitchFamily="18" charset="0"/>
              </a:rPr>
              <a:t> терапию. Если при проведении экстренных мероприятий вводились седативные препараты, целесообразным является установка центрального венозного катетера, что позволяет более эффективно проводить </a:t>
            </a:r>
            <a:r>
              <a:rPr lang="ru-RU" sz="2000" dirty="0" err="1" smtClean="0">
                <a:latin typeface="Book Antiqua" pitchFamily="18" charset="0"/>
              </a:rPr>
              <a:t>инфузионную</a:t>
            </a:r>
            <a:r>
              <a:rPr lang="ru-RU" sz="2000" dirty="0" smtClean="0">
                <a:latin typeface="Book Antiqua" pitchFamily="18" charset="0"/>
              </a:rPr>
              <a:t> терапию, поскольку перед врачом открывается возможность измерять центральное венозное давление (в большей степени касается собак).</a:t>
            </a:r>
          </a:p>
          <a:p>
            <a:r>
              <a:rPr lang="ru-RU" sz="2000" dirty="0" smtClean="0">
                <a:latin typeface="Book Antiqua" pitchFamily="18" charset="0"/>
              </a:rPr>
              <a:t>              ЦВД измеряется при помощи Аппарата </a:t>
            </a:r>
            <a:r>
              <a:rPr lang="ru-RU" sz="2000" dirty="0" err="1" smtClean="0">
                <a:latin typeface="Book Antiqua" pitchFamily="18" charset="0"/>
              </a:rPr>
              <a:t>Вальдмана</a:t>
            </a:r>
            <a:r>
              <a:rPr lang="ru-RU" sz="2000" dirty="0" smtClean="0">
                <a:latin typeface="Book Antiqua" pitchFamily="18" charset="0"/>
              </a:rPr>
              <a:t>, либо при помощи системы для переливания крови. У собак и кошек этот показатель </a:t>
            </a:r>
            <a:r>
              <a:rPr lang="ru-RU" sz="2000" dirty="0" err="1" smtClean="0">
                <a:latin typeface="Book Antiqua" pitchFamily="18" charset="0"/>
              </a:rPr>
              <a:t>колеблится</a:t>
            </a:r>
            <a:r>
              <a:rPr lang="ru-RU" sz="2000" dirty="0" smtClean="0">
                <a:latin typeface="Book Antiqua" pitchFamily="18" charset="0"/>
              </a:rPr>
              <a:t> от 0 до 15 мм. водного столба.  Снижение ЦВД говорит о </a:t>
            </a:r>
            <a:r>
              <a:rPr lang="ru-RU" sz="2000" dirty="0" err="1" smtClean="0">
                <a:latin typeface="Book Antiqua" pitchFamily="18" charset="0"/>
              </a:rPr>
              <a:t>гиповолемии</a:t>
            </a:r>
            <a:r>
              <a:rPr lang="ru-RU" sz="2000" dirty="0" smtClean="0">
                <a:latin typeface="Book Antiqua" pitchFamily="18" charset="0"/>
              </a:rPr>
              <a:t> (в </a:t>
            </a:r>
            <a:r>
              <a:rPr lang="ru-RU" sz="2000" dirty="0" err="1" smtClean="0">
                <a:latin typeface="Book Antiqua" pitchFamily="18" charset="0"/>
              </a:rPr>
              <a:t>полиурической</a:t>
            </a:r>
            <a:r>
              <a:rPr lang="ru-RU" sz="2000" dirty="0" smtClean="0">
                <a:latin typeface="Book Antiqua" pitchFamily="18" charset="0"/>
              </a:rPr>
              <a:t> фазе ОПН- </a:t>
            </a:r>
            <a:r>
              <a:rPr lang="ru-RU" sz="2000" dirty="0" err="1" smtClean="0">
                <a:latin typeface="Book Antiqua" pitchFamily="18" charset="0"/>
              </a:rPr>
              <a:t>гиповолемия</a:t>
            </a:r>
            <a:r>
              <a:rPr lang="ru-RU" sz="2000" dirty="0" smtClean="0">
                <a:latin typeface="Book Antiqua" pitchFamily="18" charset="0"/>
              </a:rPr>
              <a:t> </a:t>
            </a:r>
            <a:r>
              <a:rPr lang="ru-RU" sz="2000" dirty="0" err="1" smtClean="0">
                <a:latin typeface="Book Antiqua" pitchFamily="18" charset="0"/>
              </a:rPr>
              <a:t>полицитемическая</a:t>
            </a:r>
            <a:r>
              <a:rPr lang="ru-RU" sz="2000" dirty="0" smtClean="0">
                <a:latin typeface="Book Antiqua" pitchFamily="18" charset="0"/>
              </a:rPr>
              <a:t>). В таком случае стоит увеличить темп и объём </a:t>
            </a:r>
            <a:r>
              <a:rPr lang="ru-RU" sz="2000" dirty="0" err="1" smtClean="0">
                <a:latin typeface="Book Antiqua" pitchFamily="18" charset="0"/>
              </a:rPr>
              <a:t>инфузии</a:t>
            </a:r>
            <a:r>
              <a:rPr lang="ru-RU" sz="2000" dirty="0" smtClean="0">
                <a:latin typeface="Book Antiqua" pitchFamily="18" charset="0"/>
              </a:rPr>
              <a:t>. Показатель более 70мм. водного столба может говорить о </a:t>
            </a:r>
            <a:r>
              <a:rPr lang="ru-RU" sz="2000" dirty="0" err="1" smtClean="0">
                <a:latin typeface="Book Antiqua" pitchFamily="18" charset="0"/>
              </a:rPr>
              <a:t>гиперволемии</a:t>
            </a:r>
            <a:r>
              <a:rPr lang="ru-RU" sz="2000" dirty="0" smtClean="0">
                <a:latin typeface="Book Antiqua" pitchFamily="18" charset="0"/>
              </a:rPr>
              <a:t> (</a:t>
            </a:r>
            <a:r>
              <a:rPr lang="ru-RU" sz="2000" dirty="0" err="1" smtClean="0">
                <a:latin typeface="Book Antiqua" pitchFamily="18" charset="0"/>
              </a:rPr>
              <a:t>гипергидратации</a:t>
            </a:r>
            <a:r>
              <a:rPr lang="ru-RU" sz="2000" dirty="0" smtClean="0">
                <a:latin typeface="Book Antiqua" pitchFamily="18" charset="0"/>
              </a:rPr>
              <a:t>), слабости правого желудочка сердца, возможности развития отёка лёгких или  ТЭЛА. В таких случаях  необходимо снизить объём  </a:t>
            </a:r>
            <a:r>
              <a:rPr lang="ru-RU" sz="2000" dirty="0" err="1" smtClean="0">
                <a:latin typeface="Book Antiqua" pitchFamily="18" charset="0"/>
              </a:rPr>
              <a:t>инфузии</a:t>
            </a:r>
            <a:r>
              <a:rPr lang="ru-RU" sz="2000" dirty="0" smtClean="0">
                <a:latin typeface="Book Antiqua" pitchFamily="18" charset="0"/>
              </a:rPr>
              <a:t> и предпринять меры  профилактики тяжёлых состояний. В случая если нет возможности катетеризировать центральную вену, количество вводимой жидкости и скорость можно рассчитать математически: V (</a:t>
            </a:r>
            <a:r>
              <a:rPr lang="ru-RU" sz="2000" dirty="0" err="1" smtClean="0">
                <a:latin typeface="Book Antiqua" pitchFamily="18" charset="0"/>
              </a:rPr>
              <a:t>ml</a:t>
            </a:r>
            <a:r>
              <a:rPr lang="ru-RU" sz="2000" dirty="0" smtClean="0">
                <a:latin typeface="Book Antiqua" pitchFamily="18" charset="0"/>
              </a:rPr>
              <a:t>) = (% дегидратации ∙ вес тела)∙10 однако данный метод имеет значительные погрешности. Также можно проводить интенсивную </a:t>
            </a:r>
            <a:r>
              <a:rPr lang="ru-RU" sz="2000" dirty="0" err="1" smtClean="0">
                <a:latin typeface="Book Antiqua" pitchFamily="18" charset="0"/>
              </a:rPr>
              <a:t>инфузионную</a:t>
            </a:r>
            <a:r>
              <a:rPr lang="ru-RU" sz="2000" dirty="0" smtClean="0">
                <a:latin typeface="Book Antiqua" pitchFamily="18" charset="0"/>
              </a:rPr>
              <a:t> терапию опираясь на </a:t>
            </a:r>
            <a:r>
              <a:rPr lang="ru-RU" sz="2000" dirty="0" err="1" smtClean="0">
                <a:latin typeface="Book Antiqua" pitchFamily="18" charset="0"/>
              </a:rPr>
              <a:t>физикальные</a:t>
            </a:r>
            <a:r>
              <a:rPr lang="ru-RU" sz="2000" dirty="0" smtClean="0">
                <a:latin typeface="Book Antiqua" pitchFamily="18" charset="0"/>
              </a:rPr>
              <a:t> и лабораторные исследования.</a:t>
            </a:r>
            <a:r>
              <a:rPr lang="ru-RU" sz="2000" i="1" dirty="0" smtClean="0">
                <a:latin typeface="Book Antiqua" pitchFamily="18" charset="0"/>
              </a:rPr>
              <a:t>               </a:t>
            </a:r>
            <a:r>
              <a:rPr lang="ru-RU" sz="2000" dirty="0" smtClean="0">
                <a:latin typeface="Book Antiqua" pitchFamily="18" charset="0"/>
              </a:rPr>
              <a:t>             </a:t>
            </a:r>
            <a:endParaRPr lang="ru-RU" sz="20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 fontScale="25000" lnSpcReduction="20000"/>
          </a:bodyPr>
          <a:lstStyle/>
          <a:p>
            <a:r>
              <a:rPr lang="ru-RU" sz="7200" dirty="0" smtClean="0">
                <a:latin typeface="Book Antiqua" pitchFamily="18" charset="0"/>
              </a:rPr>
              <a:t> </a:t>
            </a:r>
            <a:r>
              <a:rPr lang="ru-RU" sz="7200" i="1" dirty="0" smtClean="0">
                <a:latin typeface="Book Antiqua" pitchFamily="18" charset="0"/>
              </a:rPr>
              <a:t> </a:t>
            </a:r>
            <a:r>
              <a:rPr lang="ru-RU" sz="7200" b="1" i="1" dirty="0" smtClean="0">
                <a:latin typeface="Book Antiqua" pitchFamily="18" charset="0"/>
              </a:rPr>
              <a:t>Контроль диуреза. </a:t>
            </a:r>
            <a:r>
              <a:rPr lang="ru-RU" sz="7200" dirty="0" smtClean="0">
                <a:latin typeface="Book Antiqua" pitchFamily="18" charset="0"/>
              </a:rPr>
              <a:t> После устранения обструкции наблюдается очень сильный диурез до 100</a:t>
            </a:r>
            <a:r>
              <a:rPr lang="en-US" sz="7200" dirty="0" smtClean="0">
                <a:latin typeface="Book Antiqua" pitchFamily="18" charset="0"/>
              </a:rPr>
              <a:t>ml</a:t>
            </a:r>
            <a:r>
              <a:rPr lang="ru-RU" sz="7200" dirty="0" smtClean="0">
                <a:latin typeface="Book Antiqua" pitchFamily="18" charset="0"/>
              </a:rPr>
              <a:t>/ час, поэтому вводим </a:t>
            </a:r>
            <a:r>
              <a:rPr lang="ru-RU" sz="7200" dirty="0" err="1" smtClean="0">
                <a:latin typeface="Book Antiqua" pitchFamily="18" charset="0"/>
              </a:rPr>
              <a:t>инф.жидк</a:t>
            </a:r>
            <a:r>
              <a:rPr lang="ru-RU" sz="7200" dirty="0" smtClean="0">
                <a:latin typeface="Book Antiqua" pitchFamily="18" charset="0"/>
              </a:rPr>
              <a:t>. для восполнения жидкости. Но при этом необходимо учитывать объём выделяемой мочи, в норме 1-1.5мл. кг/час. Примерно 2/3 потребности определяется объёмом выделенной мочи, поэтому потребности пациентов в </a:t>
            </a:r>
            <a:r>
              <a:rPr lang="ru-RU" sz="7200" dirty="0" err="1" smtClean="0">
                <a:latin typeface="Book Antiqua" pitchFamily="18" charset="0"/>
              </a:rPr>
              <a:t>олигурической</a:t>
            </a:r>
            <a:r>
              <a:rPr lang="ru-RU" sz="7200" dirty="0" smtClean="0">
                <a:latin typeface="Book Antiqua" pitchFamily="18" charset="0"/>
              </a:rPr>
              <a:t> и </a:t>
            </a:r>
            <a:r>
              <a:rPr lang="ru-RU" sz="7200" dirty="0" err="1" smtClean="0">
                <a:latin typeface="Book Antiqua" pitchFamily="18" charset="0"/>
              </a:rPr>
              <a:t>полиурической</a:t>
            </a:r>
            <a:r>
              <a:rPr lang="ru-RU" sz="7200" dirty="0" smtClean="0">
                <a:latin typeface="Book Antiqua" pitchFamily="18" charset="0"/>
              </a:rPr>
              <a:t> фазе ОПН существенно отличаются. Постоянные мочевые катетеры имеют ряд негативных последствий, поэтому рекомендуется проводить периодическую катетеризацию, хотя это имеет тоже массу негативных моментов. У котов альтернативой может быть взвешивание туалета до и после мочеиспускания.</a:t>
            </a:r>
          </a:p>
          <a:p>
            <a:r>
              <a:rPr lang="ru-RU" sz="7200" dirty="0" smtClean="0">
                <a:latin typeface="Book Antiqua" pitchFamily="18" charset="0"/>
              </a:rPr>
              <a:t>             Основной целью </a:t>
            </a:r>
            <a:r>
              <a:rPr lang="ru-RU" sz="7200" dirty="0" err="1" smtClean="0">
                <a:latin typeface="Book Antiqua" pitchFamily="18" charset="0"/>
              </a:rPr>
              <a:t>инфузионной</a:t>
            </a:r>
            <a:r>
              <a:rPr lang="ru-RU" sz="7200" dirty="0" smtClean="0">
                <a:latin typeface="Book Antiqua" pitchFamily="18" charset="0"/>
              </a:rPr>
              <a:t> терапии при ОПН возникшей в результате задержки мочи является коррекция гемодинамических нарушений почек (восстановление перфузии) и других органов, а также коррекция солевого дисбаланса. Для этого применяют изотонический раствор </a:t>
            </a:r>
            <a:r>
              <a:rPr lang="ru-RU" sz="7200" dirty="0" err="1" smtClean="0">
                <a:latin typeface="Book Antiqua" pitchFamily="18" charset="0"/>
              </a:rPr>
              <a:t>NaCl</a:t>
            </a:r>
            <a:r>
              <a:rPr lang="ru-RU" sz="7200" dirty="0" smtClean="0">
                <a:latin typeface="Book Antiqua" pitchFamily="18" charset="0"/>
              </a:rPr>
              <a:t>, глюкоза 5%, </a:t>
            </a:r>
            <a:r>
              <a:rPr lang="ru-RU" sz="7200" dirty="0" err="1" smtClean="0">
                <a:latin typeface="Book Antiqua" pitchFamily="18" charset="0"/>
              </a:rPr>
              <a:t>Рингера</a:t>
            </a:r>
            <a:r>
              <a:rPr lang="ru-RU" sz="7200" dirty="0" smtClean="0">
                <a:latin typeface="Book Antiqua" pitchFamily="18" charset="0"/>
              </a:rPr>
              <a:t>, </a:t>
            </a:r>
            <a:r>
              <a:rPr lang="ru-RU" sz="7200" dirty="0" err="1" smtClean="0">
                <a:latin typeface="Book Antiqua" pitchFamily="18" charset="0"/>
              </a:rPr>
              <a:t>Рингера-Локка</a:t>
            </a:r>
            <a:r>
              <a:rPr lang="ru-RU" sz="7200" dirty="0" smtClean="0">
                <a:latin typeface="Book Antiqua" pitchFamily="18" charset="0"/>
              </a:rPr>
              <a:t>, </a:t>
            </a:r>
            <a:r>
              <a:rPr lang="ru-RU" sz="7200" dirty="0" err="1" smtClean="0">
                <a:latin typeface="Book Antiqua" pitchFamily="18" charset="0"/>
              </a:rPr>
              <a:t>Реосорбилакт</a:t>
            </a:r>
            <a:r>
              <a:rPr lang="ru-RU" sz="7200" dirty="0" smtClean="0">
                <a:latin typeface="Book Antiqua" pitchFamily="18" charset="0"/>
              </a:rPr>
              <a:t>, </a:t>
            </a:r>
            <a:r>
              <a:rPr lang="ru-RU" sz="7200" dirty="0" err="1" smtClean="0">
                <a:latin typeface="Book Antiqua" pitchFamily="18" charset="0"/>
              </a:rPr>
              <a:t>Реополиглюкин</a:t>
            </a:r>
            <a:r>
              <a:rPr lang="ru-RU" sz="7200" dirty="0" smtClean="0">
                <a:latin typeface="Book Antiqua" pitchFamily="18" charset="0"/>
              </a:rPr>
              <a:t>, </a:t>
            </a:r>
            <a:r>
              <a:rPr lang="ru-RU" sz="7200" dirty="0" err="1" smtClean="0">
                <a:latin typeface="Book Antiqua" pitchFamily="18" charset="0"/>
              </a:rPr>
              <a:t>Реамберин</a:t>
            </a:r>
            <a:r>
              <a:rPr lang="ru-RU" sz="7200" dirty="0" smtClean="0">
                <a:latin typeface="Book Antiqua" pitchFamily="18" charset="0"/>
              </a:rPr>
              <a:t>. Интенсивность и объёмы вводимых растворов определяется в каждом случае индивидуально, также необходимо корректировать кислотно-щелочное равновесие, что достигается введением основных растворов.</a:t>
            </a:r>
          </a:p>
          <a:p>
            <a:r>
              <a:rPr lang="ru-RU" sz="7200" dirty="0" smtClean="0">
                <a:latin typeface="Book Antiqua" pitchFamily="18" charset="0"/>
              </a:rPr>
              <a:t> </a:t>
            </a:r>
            <a:r>
              <a:rPr lang="ru-RU" sz="7200" dirty="0" err="1" smtClean="0">
                <a:latin typeface="Book Antiqua" pitchFamily="18" charset="0"/>
              </a:rPr>
              <a:t>Глюкокортикоиды</a:t>
            </a:r>
            <a:r>
              <a:rPr lang="ru-RU" sz="7200" dirty="0" smtClean="0">
                <a:latin typeface="Book Antiqua" pitchFamily="18" charset="0"/>
              </a:rPr>
              <a:t> (</a:t>
            </a:r>
            <a:r>
              <a:rPr lang="ru-RU" sz="7200" dirty="0" err="1" smtClean="0">
                <a:latin typeface="Book Antiqua" pitchFamily="18" charset="0"/>
              </a:rPr>
              <a:t>преднизалон</a:t>
            </a:r>
            <a:r>
              <a:rPr lang="ru-RU" sz="7200" dirty="0" smtClean="0">
                <a:latin typeface="Book Antiqua" pitchFamily="18" charset="0"/>
              </a:rPr>
              <a:t>, </a:t>
            </a:r>
            <a:r>
              <a:rPr lang="ru-RU" sz="7200" dirty="0" err="1" smtClean="0">
                <a:latin typeface="Book Antiqua" pitchFamily="18" charset="0"/>
              </a:rPr>
              <a:t>дексаметазон</a:t>
            </a:r>
            <a:r>
              <a:rPr lang="ru-RU" sz="7200" dirty="0" smtClean="0">
                <a:latin typeface="Book Antiqua" pitchFamily="18" charset="0"/>
              </a:rPr>
              <a:t>) целесообразно использовать в случаях развития шока и при выраженной </a:t>
            </a:r>
            <a:r>
              <a:rPr lang="ru-RU" sz="7200" dirty="0" err="1" smtClean="0">
                <a:latin typeface="Book Antiqua" pitchFamily="18" charset="0"/>
              </a:rPr>
              <a:t>гиперкалиемии</a:t>
            </a:r>
            <a:r>
              <a:rPr lang="ru-RU" sz="7200" dirty="0" smtClean="0">
                <a:latin typeface="Book Antiqua" pitchFamily="18" charset="0"/>
              </a:rPr>
              <a:t>, в остальных случаях достаточно однократного введения в средних терапевтических дозах, для улучшения перфузии паренхимы почек. При </a:t>
            </a:r>
            <a:r>
              <a:rPr lang="ru-RU" sz="7200" dirty="0" err="1" smtClean="0">
                <a:latin typeface="Book Antiqua" pitchFamily="18" charset="0"/>
              </a:rPr>
              <a:t>гипергидратации</a:t>
            </a:r>
            <a:r>
              <a:rPr lang="ru-RU" sz="7200" dirty="0" smtClean="0">
                <a:latin typeface="Book Antiqua" pitchFamily="18" charset="0"/>
              </a:rPr>
              <a:t> использование </a:t>
            </a:r>
            <a:r>
              <a:rPr lang="ru-RU" sz="7200" dirty="0" err="1" smtClean="0">
                <a:latin typeface="Book Antiqua" pitchFamily="18" charset="0"/>
              </a:rPr>
              <a:t>глюкокортикоидов</a:t>
            </a:r>
            <a:r>
              <a:rPr lang="ru-RU" sz="7200" dirty="0" smtClean="0">
                <a:latin typeface="Book Antiqua" pitchFamily="18" charset="0"/>
              </a:rPr>
              <a:t> нежелательно, поскольку они способствуют задержке воды в организме. 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92688"/>
          </a:xfrm>
        </p:spPr>
        <p:txBody>
          <a:bodyPr>
            <a:normAutofit fontScale="55000" lnSpcReduction="20000"/>
          </a:bodyPr>
          <a:lstStyle/>
          <a:p>
            <a:endParaRPr lang="ru-RU" dirty="0" smtClean="0">
              <a:latin typeface="Book Antiqua" pitchFamily="18" charset="0"/>
            </a:endParaRPr>
          </a:p>
          <a:p>
            <a:r>
              <a:rPr lang="ru-RU" dirty="0" smtClean="0">
                <a:latin typeface="Book Antiqua" pitchFamily="18" charset="0"/>
              </a:rPr>
              <a:t>  Использование </a:t>
            </a:r>
            <a:r>
              <a:rPr lang="ru-RU" dirty="0" err="1" smtClean="0">
                <a:latin typeface="Book Antiqua" pitchFamily="18" charset="0"/>
              </a:rPr>
              <a:t>диуретиков</a:t>
            </a:r>
            <a:r>
              <a:rPr lang="ru-RU" dirty="0" smtClean="0">
                <a:latin typeface="Book Antiqua" pitchFamily="18" charset="0"/>
              </a:rPr>
              <a:t> имеет важное значение при гемодинамических нарушений почек, а также для восстановления гомеостаза. Для этого традиционно используют петлевые и осмотические </a:t>
            </a:r>
            <a:r>
              <a:rPr lang="ru-RU" dirty="0" err="1" smtClean="0">
                <a:latin typeface="Book Antiqua" pitchFamily="18" charset="0"/>
              </a:rPr>
              <a:t>диуретики</a:t>
            </a:r>
            <a:r>
              <a:rPr lang="ru-RU" dirty="0" smtClean="0">
                <a:latin typeface="Book Antiqua" pitchFamily="18" charset="0"/>
              </a:rPr>
              <a:t>. Если после восстановления дефицита жидкости скорость мочевыделения  составляет менее 1мл/кг/час, необходимо стимулировать диурез, используя внутривенное введение  </a:t>
            </a:r>
            <a:r>
              <a:rPr lang="ru-RU" dirty="0" err="1" smtClean="0">
                <a:latin typeface="Book Antiqua" pitchFamily="18" charset="0"/>
              </a:rPr>
              <a:t>маннитола</a:t>
            </a:r>
            <a:r>
              <a:rPr lang="ru-RU" dirty="0" smtClean="0">
                <a:latin typeface="Book Antiqua" pitchFamily="18" charset="0"/>
              </a:rPr>
              <a:t> в дозе 1,5мл/кг в течении 5-10 мин. Если скорость мочевыделения увеличилась и находится в пределах нормы её поддерживают введением 10% </a:t>
            </a:r>
            <a:r>
              <a:rPr lang="ru-RU" dirty="0" err="1" smtClean="0">
                <a:latin typeface="Book Antiqua" pitchFamily="18" charset="0"/>
              </a:rPr>
              <a:t>маннитола</a:t>
            </a:r>
            <a:r>
              <a:rPr lang="ru-RU" dirty="0" smtClean="0">
                <a:latin typeface="Book Antiqua" pitchFamily="18" charset="0"/>
              </a:rPr>
              <a:t> в </a:t>
            </a:r>
            <a:r>
              <a:rPr lang="ru-RU" dirty="0" err="1" smtClean="0">
                <a:latin typeface="Book Antiqua" pitchFamily="18" charset="0"/>
              </a:rPr>
              <a:t>физрастворе</a:t>
            </a:r>
            <a:r>
              <a:rPr lang="ru-RU" dirty="0" smtClean="0">
                <a:latin typeface="Book Antiqua" pitchFamily="18" charset="0"/>
              </a:rPr>
              <a:t> (50мл. </a:t>
            </a:r>
            <a:r>
              <a:rPr lang="ru-RU" dirty="0" err="1" smtClean="0">
                <a:latin typeface="Book Antiqua" pitchFamily="18" charset="0"/>
              </a:rPr>
              <a:t>физраствора</a:t>
            </a:r>
            <a:r>
              <a:rPr lang="ru-RU" dirty="0" smtClean="0">
                <a:latin typeface="Book Antiqua" pitchFamily="18" charset="0"/>
              </a:rPr>
              <a:t> + 100мл. </a:t>
            </a:r>
            <a:r>
              <a:rPr lang="ru-RU" dirty="0" err="1" smtClean="0">
                <a:latin typeface="Book Antiqua" pitchFamily="18" charset="0"/>
              </a:rPr>
              <a:t>маннитола</a:t>
            </a:r>
            <a:r>
              <a:rPr lang="ru-RU" dirty="0" smtClean="0">
                <a:latin typeface="Book Antiqua" pitchFamily="18" charset="0"/>
              </a:rPr>
              <a:t>) в дозе 10мл./кг./сутки со скоростью введения не более 2-3мл./мин.</a:t>
            </a:r>
          </a:p>
          <a:p>
            <a:r>
              <a:rPr lang="ru-RU" dirty="0" err="1" smtClean="0">
                <a:latin typeface="Book Antiqua" pitchFamily="18" charset="0"/>
              </a:rPr>
              <a:t>Фуросемид</a:t>
            </a:r>
            <a:r>
              <a:rPr lang="ru-RU" dirty="0" smtClean="0">
                <a:latin typeface="Book Antiqua" pitchFamily="18" charset="0"/>
              </a:rPr>
              <a:t> (</a:t>
            </a:r>
            <a:r>
              <a:rPr lang="ru-RU" dirty="0" err="1" smtClean="0">
                <a:latin typeface="Book Antiqua" pitchFamily="18" charset="0"/>
              </a:rPr>
              <a:t>лазикс</a:t>
            </a:r>
            <a:r>
              <a:rPr lang="ru-RU" dirty="0" smtClean="0">
                <a:latin typeface="Book Antiqua" pitchFamily="18" charset="0"/>
              </a:rPr>
              <a:t>) увеличивает почечный кровоток и работоспособность канальцев, но незначительно влияет на </a:t>
            </a:r>
            <a:r>
              <a:rPr lang="ru-RU" dirty="0" err="1" smtClean="0">
                <a:latin typeface="Book Antiqua" pitchFamily="18" charset="0"/>
              </a:rPr>
              <a:t>гламерулярную</a:t>
            </a:r>
            <a:r>
              <a:rPr lang="ru-RU" dirty="0" smtClean="0">
                <a:latin typeface="Book Antiqua" pitchFamily="18" charset="0"/>
              </a:rPr>
              <a:t> фильтрацию. Вводить  </a:t>
            </a:r>
            <a:r>
              <a:rPr lang="ru-RU" dirty="0" err="1" smtClean="0">
                <a:latin typeface="Book Antiqua" pitchFamily="18" charset="0"/>
              </a:rPr>
              <a:t>фуросемид</a:t>
            </a:r>
            <a:r>
              <a:rPr lang="ru-RU" dirty="0" smtClean="0">
                <a:latin typeface="Book Antiqua" pitchFamily="18" charset="0"/>
              </a:rPr>
              <a:t>  желательно отсрочено после первого измерения диуреза, поскольку он противопоказан при ОПН с анурией. Кроме того необходимо учитывать </a:t>
            </a:r>
            <a:r>
              <a:rPr lang="ru-RU" dirty="0" err="1" smtClean="0">
                <a:latin typeface="Book Antiqua" pitchFamily="18" charset="0"/>
              </a:rPr>
              <a:t>конкурентность</a:t>
            </a:r>
            <a:r>
              <a:rPr lang="ru-RU" dirty="0" smtClean="0">
                <a:latin typeface="Book Antiqua" pitchFamily="18" charset="0"/>
              </a:rPr>
              <a:t> почечного выведения </a:t>
            </a:r>
            <a:r>
              <a:rPr lang="ru-RU" dirty="0" err="1" smtClean="0">
                <a:latin typeface="Book Antiqua" pitchFamily="18" charset="0"/>
              </a:rPr>
              <a:t>фуросемида</a:t>
            </a:r>
            <a:r>
              <a:rPr lang="ru-RU" dirty="0" smtClean="0">
                <a:latin typeface="Book Antiqua" pitchFamily="18" charset="0"/>
              </a:rPr>
              <a:t> относительно других препаратов. Если в течении нескольких часов не удаётся форсировать диурез, то необходимо принять решение по поводу проведения </a:t>
            </a:r>
            <a:r>
              <a:rPr lang="ru-RU" dirty="0" err="1" smtClean="0">
                <a:latin typeface="Book Antiqua" pitchFamily="18" charset="0"/>
              </a:rPr>
              <a:t>перитонеального</a:t>
            </a:r>
            <a:r>
              <a:rPr lang="ru-RU" dirty="0" smtClean="0">
                <a:latin typeface="Book Antiqua" pitchFamily="18" charset="0"/>
              </a:rPr>
              <a:t> диализа. Некоторые исследователи считают что при полиурии организм теряет значительное количество витаминов группы В и С поэтому желательно их введение на протяжении нескольких дней в общепринятых дозах.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Book Antiqua" pitchFamily="18" charset="0"/>
              </a:rPr>
              <a:t>Наряду с вышеперечисленными мероприятиями необходимо проводить симптоматическое лечение (противорвотные препараты центрального действия, сердечные- только при необходимости!) которое способно улучшить состояние животного.</a:t>
            </a:r>
          </a:p>
          <a:p>
            <a:r>
              <a:rPr lang="ru-RU" sz="2000" dirty="0" smtClean="0">
                <a:latin typeface="Book Antiqua" pitchFamily="18" charset="0"/>
              </a:rPr>
              <a:t>На данном этапе противомикробную терапию не назначают, избегая возможное нефротоксическое действие.</a:t>
            </a:r>
          </a:p>
          <a:p>
            <a:pPr>
              <a:buNone/>
            </a:pPr>
            <a:r>
              <a:rPr lang="ru-RU" sz="2000" dirty="0" smtClean="0">
                <a:latin typeface="Book Antiqua" pitchFamily="18" charset="0"/>
              </a:rPr>
              <a:t>                </a:t>
            </a:r>
          </a:p>
          <a:p>
            <a:pPr>
              <a:buNone/>
            </a:pPr>
            <a:r>
              <a:rPr lang="ru-RU" sz="2000" dirty="0" smtClean="0">
                <a:latin typeface="Bookman Old Style" pitchFamily="18" charset="0"/>
              </a:rPr>
              <a:t>Отслеживаем баланс электролитов. Если сильное обезвоживание, то снова скорость </a:t>
            </a:r>
            <a:r>
              <a:rPr lang="ru-RU" sz="2000" dirty="0" err="1" smtClean="0">
                <a:latin typeface="Bookman Old Style" pitchFamily="18" charset="0"/>
              </a:rPr>
              <a:t>клуб.фильтрации</a:t>
            </a:r>
            <a:r>
              <a:rPr lang="ru-RU" sz="2000" dirty="0" smtClean="0">
                <a:latin typeface="Bookman Old Style" pitchFamily="18" charset="0"/>
              </a:rPr>
              <a:t> падает, и поэтому опять </a:t>
            </a:r>
            <a:r>
              <a:rPr lang="ru-RU" sz="2000" dirty="0" err="1" smtClean="0">
                <a:latin typeface="Bookman Old Style" pitchFamily="18" charset="0"/>
              </a:rPr>
              <a:t>инфуз</a:t>
            </a:r>
            <a:r>
              <a:rPr lang="ru-RU" sz="2000" dirty="0" smtClean="0">
                <a:latin typeface="Bookman Old Style" pitchFamily="18" charset="0"/>
              </a:rPr>
              <a:t>. терапия. Через 24ч. </a:t>
            </a:r>
            <a:r>
              <a:rPr lang="ru-RU" sz="2000" dirty="0" err="1" smtClean="0">
                <a:latin typeface="Bookman Old Style" pitchFamily="18" charset="0"/>
              </a:rPr>
              <a:t>инф</a:t>
            </a:r>
            <a:r>
              <a:rPr lang="ru-RU" sz="2000" dirty="0" smtClean="0">
                <a:latin typeface="Bookman Old Style" pitchFamily="18" charset="0"/>
              </a:rPr>
              <a:t>. терапию можно прекратить.</a:t>
            </a:r>
          </a:p>
          <a:p>
            <a:pPr>
              <a:buNone/>
            </a:pPr>
            <a:r>
              <a:rPr lang="ru-RU" sz="2000" dirty="0" smtClean="0">
                <a:latin typeface="Bookman Old Style" pitchFamily="18" charset="0"/>
              </a:rPr>
              <a:t>    </a:t>
            </a:r>
          </a:p>
          <a:p>
            <a:endParaRPr lang="ru-RU" sz="2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19256" cy="6264696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2000" dirty="0" smtClean="0">
                <a:latin typeface="Bookman Old Style" pitchFamily="18" charset="0"/>
              </a:rPr>
              <a:t> </a:t>
            </a:r>
            <a:r>
              <a:rPr lang="ru-RU" sz="3800" dirty="0" smtClean="0">
                <a:latin typeface="Book Antiqua" pitchFamily="18" charset="0"/>
              </a:rPr>
              <a:t> Если состояние животного удовлетворительное, то можно попытаться устранить обструкцию вначале, если локализация и структура </a:t>
            </a:r>
            <a:r>
              <a:rPr lang="ru-RU" sz="3800" dirty="0" err="1" smtClean="0">
                <a:latin typeface="Book Antiqua" pitchFamily="18" charset="0"/>
              </a:rPr>
              <a:t>обструктивного</a:t>
            </a:r>
            <a:r>
              <a:rPr lang="ru-RU" sz="3800" dirty="0" smtClean="0">
                <a:latin typeface="Book Antiqua" pitchFamily="18" charset="0"/>
              </a:rPr>
              <a:t> материала установлена. </a:t>
            </a:r>
          </a:p>
          <a:p>
            <a:pPr>
              <a:buNone/>
            </a:pPr>
            <a:endParaRPr lang="ru-RU" sz="3800" dirty="0" smtClean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buNone/>
            </a:pPr>
            <a:r>
              <a:rPr lang="ru-RU" sz="3800" dirty="0" smtClean="0">
                <a:solidFill>
                  <a:schemeClr val="tx2"/>
                </a:solidFill>
                <a:latin typeface="Book Antiqua" pitchFamily="18" charset="0"/>
              </a:rPr>
              <a:t>                     Для устранения обструкции:</a:t>
            </a:r>
          </a:p>
          <a:p>
            <a:pPr>
              <a:buNone/>
            </a:pPr>
            <a:r>
              <a:rPr lang="ru-RU" sz="3800" dirty="0" smtClean="0">
                <a:latin typeface="Book Antiqua" pitchFamily="18" charset="0"/>
              </a:rPr>
              <a:t>Допускается провести небольшую </a:t>
            </a:r>
            <a:r>
              <a:rPr lang="ru-RU" sz="3800" dirty="0" err="1" smtClean="0">
                <a:latin typeface="Book Antiqua" pitchFamily="18" charset="0"/>
              </a:rPr>
              <a:t>нейролептоаналгезию</a:t>
            </a:r>
            <a:r>
              <a:rPr lang="ru-RU" sz="3800" dirty="0" smtClean="0">
                <a:latin typeface="Book Antiqua" pitchFamily="18" charset="0"/>
              </a:rPr>
              <a:t> перед катетеризацией. Это снимет беспокойство кота и, возможно, расслабит гладкую мускулатуру, в том числе сфинктер и мышцы уретры.</a:t>
            </a:r>
            <a:endParaRPr lang="ru-RU" sz="3800" dirty="0" smtClean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buNone/>
            </a:pPr>
            <a:endParaRPr lang="ru-RU" sz="3800" dirty="0" smtClean="0">
              <a:solidFill>
                <a:schemeClr val="tx2"/>
              </a:solidFill>
              <a:latin typeface="Book Antiqua" pitchFamily="18" charset="0"/>
            </a:endParaRPr>
          </a:p>
          <a:p>
            <a:pPr>
              <a:buNone/>
            </a:pPr>
            <a:r>
              <a:rPr lang="ru-RU" sz="3800" dirty="0" err="1" smtClean="0">
                <a:latin typeface="Book Antiqua" pitchFamily="18" charset="0"/>
              </a:rPr>
              <a:t>Кетамин</a:t>
            </a:r>
            <a:r>
              <a:rPr lang="ru-RU" sz="3800" dirty="0" smtClean="0">
                <a:latin typeface="Book Antiqua" pitchFamily="18" charset="0"/>
              </a:rPr>
              <a:t>       100</a:t>
            </a:r>
            <a:r>
              <a:rPr lang="en-US" sz="3800" dirty="0" smtClean="0">
                <a:latin typeface="Book Antiqua" pitchFamily="18" charset="0"/>
              </a:rPr>
              <a:t> mg/ml</a:t>
            </a:r>
          </a:p>
          <a:p>
            <a:pPr>
              <a:buNone/>
            </a:pPr>
            <a:r>
              <a:rPr lang="ru-RU" sz="3800" dirty="0" err="1" smtClean="0">
                <a:latin typeface="Book Antiqua" pitchFamily="18" charset="0"/>
              </a:rPr>
              <a:t>Диазепам</a:t>
            </a:r>
            <a:r>
              <a:rPr lang="ru-RU" sz="3800" dirty="0" smtClean="0">
                <a:latin typeface="Book Antiqua" pitchFamily="18" charset="0"/>
              </a:rPr>
              <a:t>     0.1 – 0.2</a:t>
            </a:r>
            <a:r>
              <a:rPr lang="en-US" sz="3800" dirty="0" smtClean="0">
                <a:latin typeface="Book Antiqua" pitchFamily="18" charset="0"/>
              </a:rPr>
              <a:t> mg/ml       </a:t>
            </a:r>
            <a:r>
              <a:rPr lang="ru-RU" sz="3800" dirty="0" smtClean="0">
                <a:latin typeface="Book Antiqua" pitchFamily="18" charset="0"/>
              </a:rPr>
              <a:t>по 0,25 </a:t>
            </a:r>
            <a:r>
              <a:rPr lang="en-US" sz="3800" dirty="0" smtClean="0">
                <a:latin typeface="Book Antiqua" pitchFamily="18" charset="0"/>
              </a:rPr>
              <a:t>ml </a:t>
            </a:r>
            <a:r>
              <a:rPr lang="ru-RU" sz="3800" dirty="0" smtClean="0">
                <a:latin typeface="Book Antiqua" pitchFamily="18" charset="0"/>
              </a:rPr>
              <a:t>того и др. </a:t>
            </a:r>
            <a:r>
              <a:rPr lang="ru-RU" sz="3800" dirty="0" err="1" smtClean="0">
                <a:latin typeface="Book Antiqua" pitchFamily="18" charset="0"/>
              </a:rPr>
              <a:t>пр-та</a:t>
            </a:r>
            <a:r>
              <a:rPr lang="ru-RU" sz="3800" dirty="0" smtClean="0">
                <a:latin typeface="Book Antiqua" pitchFamily="18" charset="0"/>
              </a:rPr>
              <a:t> в один шприц.</a:t>
            </a:r>
          </a:p>
          <a:p>
            <a:pPr>
              <a:buNone/>
            </a:pPr>
            <a:r>
              <a:rPr lang="ru-RU" sz="3800" dirty="0" smtClean="0">
                <a:latin typeface="Book Antiqua" pitchFamily="18" charset="0"/>
              </a:rPr>
              <a:t>   0,25 в/</a:t>
            </a:r>
            <a:r>
              <a:rPr lang="ru-RU" sz="3800" dirty="0" err="1" smtClean="0">
                <a:latin typeface="Book Antiqua" pitchFamily="18" charset="0"/>
              </a:rPr>
              <a:t>в</a:t>
            </a:r>
            <a:r>
              <a:rPr lang="ru-RU" sz="3800" dirty="0" smtClean="0">
                <a:latin typeface="Book Antiqua" pitchFamily="18" charset="0"/>
              </a:rPr>
              <a:t>, остальные 0.25</a:t>
            </a:r>
            <a:r>
              <a:rPr lang="en-US" sz="3800" dirty="0" smtClean="0">
                <a:latin typeface="Book Antiqua" pitchFamily="18" charset="0"/>
              </a:rPr>
              <a:t>ml</a:t>
            </a:r>
            <a:r>
              <a:rPr lang="ru-RU" sz="3800" dirty="0" smtClean="0">
                <a:latin typeface="Book Antiqua" pitchFamily="18" charset="0"/>
              </a:rPr>
              <a:t> по мере необходимости.</a:t>
            </a:r>
          </a:p>
          <a:p>
            <a:pPr>
              <a:buNone/>
            </a:pPr>
            <a:r>
              <a:rPr lang="ru-RU" sz="3800" dirty="0" smtClean="0">
                <a:latin typeface="Book Antiqua" pitchFamily="18" charset="0"/>
              </a:rPr>
              <a:t>Если не достаточно. То общ. анестезия.</a:t>
            </a:r>
          </a:p>
          <a:p>
            <a:pPr>
              <a:buNone/>
            </a:pPr>
            <a:r>
              <a:rPr lang="ru-RU" sz="3800" dirty="0" smtClean="0">
                <a:latin typeface="Book Antiqua" pitchFamily="18" charset="0"/>
              </a:rPr>
              <a:t>Самое главное!  Животное должно быть расслаблено полностью,             </a:t>
            </a:r>
          </a:p>
          <a:p>
            <a:pPr>
              <a:buNone/>
            </a:pPr>
            <a:r>
              <a:rPr lang="ru-RU" sz="3800" dirty="0" smtClean="0">
                <a:latin typeface="Book Antiqua" pitchFamily="18" charset="0"/>
              </a:rPr>
              <a:t>  не </a:t>
            </a:r>
            <a:r>
              <a:rPr lang="ru-RU" sz="3800" dirty="0" err="1" smtClean="0">
                <a:latin typeface="Book Antiqua" pitchFamily="18" charset="0"/>
              </a:rPr>
              <a:t>травматично</a:t>
            </a:r>
            <a:r>
              <a:rPr lang="ru-RU" sz="3800" dirty="0" smtClean="0">
                <a:latin typeface="Book Antiqua" pitchFamily="18" charset="0"/>
              </a:rPr>
              <a:t>.</a:t>
            </a:r>
          </a:p>
          <a:p>
            <a:pPr>
              <a:buNone/>
            </a:pPr>
            <a:r>
              <a:rPr lang="ru-RU" sz="3800" dirty="0" smtClean="0">
                <a:latin typeface="Book Antiqua" pitchFamily="18" charset="0"/>
              </a:rPr>
              <a:t>Либо </a:t>
            </a:r>
            <a:r>
              <a:rPr lang="ru-RU" sz="3800" dirty="0" err="1" smtClean="0">
                <a:latin typeface="Book Antiqua" pitchFamily="18" charset="0"/>
              </a:rPr>
              <a:t>Кетанов</a:t>
            </a:r>
            <a:r>
              <a:rPr lang="ru-RU" sz="3800" dirty="0" smtClean="0">
                <a:latin typeface="Book Antiqua" pitchFamily="18" charset="0"/>
              </a:rPr>
              <a:t> 0.1 </a:t>
            </a:r>
            <a:r>
              <a:rPr lang="en-US" sz="3800" dirty="0" smtClean="0">
                <a:latin typeface="Book Antiqua" pitchFamily="18" charset="0"/>
              </a:rPr>
              <a:t>ml</a:t>
            </a:r>
            <a:r>
              <a:rPr lang="ru-RU" sz="3800" dirty="0" smtClean="0">
                <a:latin typeface="Book Antiqua" pitchFamily="18" charset="0"/>
              </a:rPr>
              <a:t> + </a:t>
            </a:r>
            <a:r>
              <a:rPr lang="ru-RU" sz="3800" dirty="0" err="1" smtClean="0">
                <a:latin typeface="Book Antiqua" pitchFamily="18" charset="0"/>
              </a:rPr>
              <a:t>Ацепромазин</a:t>
            </a:r>
            <a:r>
              <a:rPr lang="ru-RU" sz="3800" dirty="0" smtClean="0">
                <a:latin typeface="Book Antiqua" pitchFamily="18" charset="0"/>
              </a:rPr>
              <a:t> 0,01 </a:t>
            </a:r>
            <a:r>
              <a:rPr lang="en-US" sz="3800" dirty="0" smtClean="0">
                <a:latin typeface="Book Antiqua" pitchFamily="18" charset="0"/>
              </a:rPr>
              <a:t>ml</a:t>
            </a:r>
            <a:r>
              <a:rPr lang="ru-RU" sz="3800" dirty="0" smtClean="0">
                <a:latin typeface="Book Antiqua" pitchFamily="18" charset="0"/>
              </a:rPr>
              <a:t> в шприц или общ. анестезия.</a:t>
            </a:r>
          </a:p>
          <a:p>
            <a:endParaRPr lang="ru-RU" sz="3800" dirty="0" smtClean="0">
              <a:latin typeface="Book Antiqua" pitchFamily="18" charset="0"/>
            </a:endParaRPr>
          </a:p>
          <a:p>
            <a:pPr>
              <a:buNone/>
            </a:pPr>
            <a:r>
              <a:rPr lang="ru-RU" sz="3800" dirty="0" smtClean="0">
                <a:latin typeface="Book Antiqua" pitchFamily="18" charset="0"/>
              </a:rPr>
              <a:t> После </a:t>
            </a:r>
            <a:r>
              <a:rPr lang="ru-RU" sz="3800" dirty="0" err="1" smtClean="0">
                <a:latin typeface="Book Antiqua" pitchFamily="18" charset="0"/>
              </a:rPr>
              <a:t>седации</a:t>
            </a:r>
            <a:r>
              <a:rPr lang="ru-RU" sz="3800" dirty="0" smtClean="0">
                <a:latin typeface="Book Antiqua" pitchFamily="18" charset="0"/>
              </a:rPr>
              <a:t> используется очень тонкий катетер , медленно вводим в отверстие      промываем (выход матрикса), катетер вперёд пока не достигнет фиксирующей точки. Катетер исп. с центральным отверстием!  Хорошо промываем       кат. в </a:t>
            </a:r>
            <a:r>
              <a:rPr lang="ru-RU" sz="3800" dirty="0" err="1" smtClean="0">
                <a:latin typeface="Book Antiqua" pitchFamily="18" charset="0"/>
              </a:rPr>
              <a:t>моч.пузыре</a:t>
            </a:r>
            <a:r>
              <a:rPr lang="ru-RU" sz="3800" dirty="0" smtClean="0">
                <a:latin typeface="Book Antiqua" pitchFamily="18" charset="0"/>
              </a:rPr>
              <a:t>      </a:t>
            </a:r>
          </a:p>
          <a:p>
            <a:pPr>
              <a:buNone/>
            </a:pPr>
            <a:r>
              <a:rPr lang="ru-RU" sz="3800" dirty="0" smtClean="0">
                <a:latin typeface="Book Antiqua" pitchFamily="18" charset="0"/>
              </a:rPr>
              <a:t>     удаляем весь материал (не выдавливаем содержимое </a:t>
            </a:r>
            <a:r>
              <a:rPr lang="ru-RU" sz="3800" dirty="0" err="1" smtClean="0">
                <a:latin typeface="Book Antiqua" pitchFamily="18" charset="0"/>
              </a:rPr>
              <a:t>моч.пуз</a:t>
            </a:r>
            <a:r>
              <a:rPr lang="ru-RU" sz="3800" dirty="0" smtClean="0">
                <a:latin typeface="Book Antiqua" pitchFamily="18" charset="0"/>
              </a:rPr>
              <a:t>. в ручную, чтобы не повредить. </a:t>
            </a:r>
          </a:p>
          <a:p>
            <a:pPr>
              <a:buNone/>
            </a:pPr>
            <a:r>
              <a:rPr lang="ru-RU" sz="3800" dirty="0" smtClean="0">
                <a:latin typeface="Book Antiqua" pitchFamily="18" charset="0"/>
              </a:rPr>
              <a:t>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 smtClean="0">
                <a:latin typeface="Book Antiqua" pitchFamily="18" charset="0"/>
              </a:rPr>
              <a:t>Prazocin</a:t>
            </a:r>
            <a:r>
              <a:rPr lang="ru-RU" dirty="0" smtClean="0">
                <a:latin typeface="Book Antiqua" pitchFamily="18" charset="0"/>
              </a:rPr>
              <a:t> 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ru-RU" dirty="0" smtClean="0">
                <a:latin typeface="Book Antiqua" pitchFamily="18" charset="0"/>
              </a:rPr>
              <a:t>0,25 – 0.5 </a:t>
            </a:r>
            <a:r>
              <a:rPr lang="en-US" dirty="0" err="1" smtClean="0">
                <a:latin typeface="Book Antiqua" pitchFamily="18" charset="0"/>
              </a:rPr>
              <a:t>mg|Cat</a:t>
            </a:r>
            <a:r>
              <a:rPr lang="en-US" dirty="0" smtClean="0">
                <a:latin typeface="Book Antiqua" pitchFamily="18" charset="0"/>
              </a:rPr>
              <a:t>  </a:t>
            </a:r>
            <a:r>
              <a:rPr lang="ru-RU" dirty="0" smtClean="0">
                <a:latin typeface="Book Antiqua" pitchFamily="18" charset="0"/>
              </a:rPr>
              <a:t>2-3 р. в д.</a:t>
            </a:r>
          </a:p>
          <a:p>
            <a:r>
              <a:rPr lang="en-US" dirty="0" err="1" smtClean="0">
                <a:latin typeface="Book Antiqua" pitchFamily="18" charset="0"/>
              </a:rPr>
              <a:t>Phenoxybenzamine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ru-RU" dirty="0" smtClean="0">
                <a:latin typeface="Book Antiqua" pitchFamily="18" charset="0"/>
              </a:rPr>
              <a:t>1,25 – 7,5 </a:t>
            </a:r>
            <a:r>
              <a:rPr lang="en-US" dirty="0" err="1" smtClean="0">
                <a:latin typeface="Book Antiqua" pitchFamily="18" charset="0"/>
              </a:rPr>
              <a:t>mg|Cat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ru-RU" dirty="0" smtClean="0">
                <a:latin typeface="Book Antiqua" pitchFamily="18" charset="0"/>
              </a:rPr>
              <a:t>   </a:t>
            </a:r>
            <a:r>
              <a:rPr lang="ru-RU" sz="2800" dirty="0" smtClean="0">
                <a:latin typeface="Book Antiqua" pitchFamily="18" charset="0"/>
              </a:rPr>
              <a:t>(  расслабление проксимальной части уретры)</a:t>
            </a:r>
          </a:p>
          <a:p>
            <a:r>
              <a:rPr lang="en-US" dirty="0" smtClean="0">
                <a:latin typeface="Book Antiqua" pitchFamily="18" charset="0"/>
              </a:rPr>
              <a:t>Diazepam </a:t>
            </a:r>
            <a:r>
              <a:rPr lang="ru-RU" dirty="0" smtClean="0">
                <a:latin typeface="Book Antiqua" pitchFamily="18" charset="0"/>
              </a:rPr>
              <a:t>1,25 – 2.5 </a:t>
            </a:r>
            <a:r>
              <a:rPr lang="en-US" dirty="0" err="1" smtClean="0">
                <a:latin typeface="Book Antiqua" pitchFamily="18" charset="0"/>
              </a:rPr>
              <a:t>mg|Cat</a:t>
            </a:r>
            <a:r>
              <a:rPr lang="en-US" dirty="0" smtClean="0">
                <a:latin typeface="Book Antiqua" pitchFamily="18" charset="0"/>
              </a:rPr>
              <a:t> </a:t>
            </a:r>
            <a:r>
              <a:rPr lang="ru-RU" dirty="0" smtClean="0">
                <a:latin typeface="Book Antiqua" pitchFamily="18" charset="0"/>
              </a:rPr>
              <a:t>(</a:t>
            </a:r>
            <a:r>
              <a:rPr lang="ru-RU" sz="2800" dirty="0" smtClean="0">
                <a:latin typeface="Book Antiqua" pitchFamily="18" charset="0"/>
              </a:rPr>
              <a:t>расслабление уретры в </a:t>
            </a:r>
            <a:r>
              <a:rPr lang="ru-RU" sz="2800" dirty="0" err="1" smtClean="0">
                <a:latin typeface="Book Antiqua" pitchFamily="18" charset="0"/>
              </a:rPr>
              <a:t>дистал.ч</a:t>
            </a:r>
            <a:r>
              <a:rPr lang="ru-RU" dirty="0" smtClean="0">
                <a:latin typeface="Book Antiqua" pitchFamily="18" charset="0"/>
              </a:rPr>
              <a:t>)</a:t>
            </a:r>
          </a:p>
          <a:p>
            <a:r>
              <a:rPr lang="ru-RU" dirty="0" smtClean="0">
                <a:latin typeface="Book Antiqua" pitchFamily="18" charset="0"/>
              </a:rPr>
              <a:t>Если рецидив             постоянный уретр. катетер + </a:t>
            </a:r>
            <a:r>
              <a:rPr lang="ru-RU" dirty="0" err="1" smtClean="0">
                <a:latin typeface="Book Antiqua" pitchFamily="18" charset="0"/>
              </a:rPr>
              <a:t>цистоцинтез</a:t>
            </a:r>
            <a:r>
              <a:rPr lang="ru-RU" dirty="0" smtClean="0">
                <a:latin typeface="Book Antiqua" pitchFamily="18" charset="0"/>
              </a:rPr>
              <a:t> </a:t>
            </a:r>
          </a:p>
          <a:p>
            <a:r>
              <a:rPr lang="ru-RU" dirty="0" smtClean="0">
                <a:latin typeface="Book Antiqua" pitchFamily="18" charset="0"/>
              </a:rPr>
              <a:t>Введение </a:t>
            </a:r>
            <a:r>
              <a:rPr lang="ru-RU" dirty="0" err="1" smtClean="0">
                <a:latin typeface="Book Antiqua" pitchFamily="18" charset="0"/>
              </a:rPr>
              <a:t>спазмолитиков</a:t>
            </a:r>
            <a:r>
              <a:rPr lang="ru-RU" dirty="0" smtClean="0">
                <a:latin typeface="Book Antiqua" pitchFamily="18" charset="0"/>
              </a:rPr>
              <a:t>           через 24 – 48 ч. удаление </a:t>
            </a:r>
            <a:r>
              <a:rPr lang="ru-RU" dirty="0" err="1" smtClean="0">
                <a:latin typeface="Book Antiqua" pitchFamily="18" charset="0"/>
              </a:rPr>
              <a:t>ур.катетера</a:t>
            </a:r>
            <a:r>
              <a:rPr lang="ru-RU" dirty="0" smtClean="0">
                <a:latin typeface="Book Antiqua" pitchFamily="18" charset="0"/>
              </a:rPr>
              <a:t>.</a:t>
            </a:r>
          </a:p>
          <a:p>
            <a:pPr algn="ctr">
              <a:buNone/>
            </a:pPr>
            <a:r>
              <a:rPr lang="ru-RU" u="sng" dirty="0" smtClean="0">
                <a:latin typeface="Book Antiqua" pitchFamily="18" charset="0"/>
              </a:rPr>
              <a:t>  Если мочевой пузырь растянут и не сокращается  </a:t>
            </a:r>
          </a:p>
          <a:p>
            <a:pPr>
              <a:buNone/>
            </a:pPr>
            <a:r>
              <a:rPr lang="en-US" dirty="0" smtClean="0">
                <a:latin typeface="Book Antiqua" pitchFamily="18" charset="0"/>
              </a:rPr>
              <a:t>    </a:t>
            </a:r>
            <a:r>
              <a:rPr lang="ru-RU" dirty="0" smtClean="0">
                <a:latin typeface="Book Antiqua" pitchFamily="18" charset="0"/>
              </a:rPr>
              <a:t>снижаем </a:t>
            </a:r>
            <a:r>
              <a:rPr lang="ru-RU" dirty="0" err="1" smtClean="0">
                <a:latin typeface="Book Antiqua" pitchFamily="18" charset="0"/>
              </a:rPr>
              <a:t>симпатич</a:t>
            </a:r>
            <a:r>
              <a:rPr lang="ru-RU" dirty="0" smtClean="0">
                <a:latin typeface="Book Antiqua" pitchFamily="18" charset="0"/>
              </a:rPr>
              <a:t>. активность  - возвращаем сократительную способность мочевого пузыря </a:t>
            </a:r>
          </a:p>
          <a:p>
            <a:pPr>
              <a:buNone/>
            </a:pPr>
            <a:r>
              <a:rPr lang="en-US" dirty="0" smtClean="0">
                <a:latin typeface="Book Antiqua" pitchFamily="18" charset="0"/>
              </a:rPr>
              <a:t>  </a:t>
            </a:r>
            <a:r>
              <a:rPr lang="ru-RU" dirty="0" smtClean="0">
                <a:latin typeface="Book Antiqua" pitchFamily="18" charset="0"/>
              </a:rPr>
              <a:t>    </a:t>
            </a:r>
            <a:r>
              <a:rPr lang="en-US" dirty="0" err="1" smtClean="0">
                <a:latin typeface="Book Antiqua" pitchFamily="18" charset="0"/>
              </a:rPr>
              <a:t>Bethanechol</a:t>
            </a:r>
            <a:r>
              <a:rPr lang="en-US" dirty="0" smtClean="0">
                <a:latin typeface="Book Antiqua" pitchFamily="18" charset="0"/>
              </a:rPr>
              <a:t> chloride </a:t>
            </a:r>
            <a:r>
              <a:rPr lang="ru-RU" dirty="0" smtClean="0">
                <a:latin typeface="Book Antiqua" pitchFamily="18" charset="0"/>
              </a:rPr>
              <a:t>1,25 – 7,5 </a:t>
            </a:r>
            <a:r>
              <a:rPr lang="en-US" dirty="0" err="1" smtClean="0">
                <a:latin typeface="Book Antiqua" pitchFamily="18" charset="0"/>
              </a:rPr>
              <a:t>mg|Cat</a:t>
            </a:r>
            <a:r>
              <a:rPr lang="en-US" dirty="0" smtClean="0">
                <a:latin typeface="Book Antiqua" pitchFamily="18" charset="0"/>
              </a:rPr>
              <a:t>  PO TID</a:t>
            </a:r>
          </a:p>
          <a:p>
            <a:pPr>
              <a:buNone/>
            </a:pPr>
            <a:r>
              <a:rPr lang="en-US" dirty="0" smtClean="0">
                <a:latin typeface="Book Antiqua" pitchFamily="18" charset="0"/>
              </a:rPr>
              <a:t>      </a:t>
            </a:r>
            <a:r>
              <a:rPr lang="en-US" dirty="0" err="1" smtClean="0">
                <a:latin typeface="Book Antiqua" pitchFamily="18" charset="0"/>
              </a:rPr>
              <a:t>Propranolon</a:t>
            </a:r>
            <a:r>
              <a:rPr lang="en-US" dirty="0" smtClean="0">
                <a:latin typeface="Book Antiqua" pitchFamily="18" charset="0"/>
              </a:rPr>
              <a:t> 0</a:t>
            </a:r>
            <a:r>
              <a:rPr lang="ru-RU" dirty="0" smtClean="0">
                <a:latin typeface="Book Antiqua" pitchFamily="18" charset="0"/>
              </a:rPr>
              <a:t>,25 – 0,5 </a:t>
            </a:r>
            <a:r>
              <a:rPr lang="en-US" dirty="0" smtClean="0">
                <a:latin typeface="Book Antiqua" pitchFamily="18" charset="0"/>
              </a:rPr>
              <a:t>mg</a:t>
            </a:r>
            <a:r>
              <a:rPr lang="ru-RU" dirty="0" smtClean="0">
                <a:latin typeface="Book Antiqua" pitchFamily="18" charset="0"/>
              </a:rPr>
              <a:t>/кг </a:t>
            </a:r>
            <a:r>
              <a:rPr lang="en-US" dirty="0" smtClean="0">
                <a:latin typeface="Book Antiqua" pitchFamily="18" charset="0"/>
              </a:rPr>
              <a:t>PO TID </a:t>
            </a:r>
            <a:endParaRPr lang="ru-RU" dirty="0" smtClean="0">
              <a:latin typeface="Book Antiqua" pitchFamily="18" charset="0"/>
            </a:endParaRPr>
          </a:p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   избегаем вручную выдавливать содержимое </a:t>
            </a:r>
            <a:r>
              <a:rPr lang="ru-RU" dirty="0" err="1" smtClean="0">
                <a:latin typeface="Book Antiqua" pitchFamily="18" charset="0"/>
              </a:rPr>
              <a:t>моч</a:t>
            </a:r>
            <a:r>
              <a:rPr lang="ru-RU" dirty="0" smtClean="0">
                <a:latin typeface="Book Antiqua" pitchFamily="18" charset="0"/>
              </a:rPr>
              <a:t>. пуз.        разрывы.</a:t>
            </a:r>
          </a:p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Используем постоянный </a:t>
            </a:r>
            <a:r>
              <a:rPr lang="ru-RU" dirty="0" err="1" smtClean="0">
                <a:latin typeface="Book Antiqua" pitchFamily="18" charset="0"/>
              </a:rPr>
              <a:t>моч.кат</a:t>
            </a:r>
            <a:r>
              <a:rPr lang="ru-RU" dirty="0" smtClean="0">
                <a:latin typeface="Book Antiqua" pitchFamily="18" charset="0"/>
              </a:rPr>
              <a:t>. 5 – 14 дней или </a:t>
            </a:r>
            <a:r>
              <a:rPr lang="ru-RU" dirty="0" err="1" smtClean="0">
                <a:latin typeface="Book Antiqua" pitchFamily="18" charset="0"/>
              </a:rPr>
              <a:t>цистотомич</a:t>
            </a:r>
            <a:r>
              <a:rPr lang="ru-RU" dirty="0" smtClean="0">
                <a:latin typeface="Book Antiqua" pitchFamily="18" charset="0"/>
              </a:rPr>
              <a:t>. тр.</a:t>
            </a:r>
          </a:p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Если динамика отсутствует ( </a:t>
            </a:r>
            <a:r>
              <a:rPr lang="ru-RU" sz="2800" dirty="0" smtClean="0">
                <a:latin typeface="Book Antiqua" pitchFamily="18" charset="0"/>
              </a:rPr>
              <a:t>и т.к. спазм пост. в дистальной ч. уретры</a:t>
            </a:r>
            <a:r>
              <a:rPr lang="ru-RU" dirty="0" smtClean="0">
                <a:latin typeface="Book Antiqua" pitchFamily="18" charset="0"/>
              </a:rPr>
              <a:t>) </a:t>
            </a:r>
          </a:p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>               показана </a:t>
            </a:r>
            <a:r>
              <a:rPr lang="ru-RU" dirty="0" err="1" smtClean="0">
                <a:latin typeface="Book Antiqua" pitchFamily="18" charset="0"/>
              </a:rPr>
              <a:t>периниальная</a:t>
            </a:r>
            <a:r>
              <a:rPr lang="ru-RU" dirty="0" smtClean="0">
                <a:latin typeface="Book Antiqua" pitchFamily="18" charset="0"/>
              </a:rPr>
              <a:t> </a:t>
            </a:r>
            <a:r>
              <a:rPr lang="ru-RU" dirty="0" err="1" smtClean="0">
                <a:latin typeface="Book Antiqua" pitchFamily="18" charset="0"/>
              </a:rPr>
              <a:t>уретростомия</a:t>
            </a:r>
            <a:r>
              <a:rPr lang="ru-RU" dirty="0" smtClean="0">
                <a:latin typeface="Book Antiqua" pitchFamily="18" charset="0"/>
              </a:rPr>
              <a:t>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ook Antiqua" pitchFamily="18" charset="0"/>
              </a:rPr>
              <a:t>Лечение уретрального спазма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Book Antiqua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699792" y="2132856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067944" y="2420888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4427984" y="3573016"/>
            <a:ext cx="216024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4427984" y="3573016"/>
            <a:ext cx="288032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7740352" y="2996952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7164288" y="443711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 Мочеполовая система 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946228"/>
          </a:xfrm>
        </p:spPr>
        <p:txBody>
          <a:bodyPr>
            <a:normAutofit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А — самец;  Б — самка:</a:t>
            </a: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b="1" dirty="0" smtClean="0"/>
              <a:t>1 — почка, 2 — мочеточник, 3 — мочевой пузырь, 4 — надпочечник, 5 — семенник,</a:t>
            </a: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b="1" dirty="0" smtClean="0"/>
              <a:t>6 — придаток семенника, 7 — семяпровод, 8 — семенной пузырек, 9 — предстательная железа,</a:t>
            </a: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b="1" dirty="0" smtClean="0"/>
              <a:t>10 — </a:t>
            </a:r>
            <a:r>
              <a:rPr lang="ru-RU" sz="1600" b="1" dirty="0" err="1" smtClean="0"/>
              <a:t>куперова</a:t>
            </a:r>
            <a:r>
              <a:rPr lang="ru-RU" sz="1600" b="1" dirty="0" smtClean="0"/>
              <a:t> железа, 11 — </a:t>
            </a:r>
            <a:r>
              <a:rPr lang="ru-RU" sz="1600" b="1" dirty="0" err="1" smtClean="0"/>
              <a:t>препуциальная</a:t>
            </a:r>
            <a:r>
              <a:rPr lang="ru-RU" sz="1600" b="1" dirty="0" smtClean="0"/>
              <a:t> железа, 12 — половой член, 13 — яичник,</a:t>
            </a: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b="1" dirty="0" smtClean="0"/>
              <a:t>14 — яйцевод, 15 — воронка яйцевода, 16 — рог матки, 17 — матка, 18 — влагалище,</a:t>
            </a: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b="1" dirty="0" smtClean="0"/>
              <a:t>19 — половое отверстие</a:t>
            </a:r>
            <a:endParaRPr lang="ru-RU" sz="1600" dirty="0"/>
          </a:p>
        </p:txBody>
      </p:sp>
      <p:pic>
        <p:nvPicPr>
          <p:cNvPr id="5" name="Picture 2" descr="http://zoomet.ru/prac/pracris164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1" y="620688"/>
            <a:ext cx="3417242" cy="568863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395536" y="0"/>
            <a:ext cx="7067128" cy="6926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Book Antiqua" pitchFamily="18" charset="0"/>
              </a:rPr>
            </a:br>
            <a:endParaRPr lang="ru-RU" dirty="0"/>
          </a:p>
        </p:txBody>
      </p:sp>
      <p:pic>
        <p:nvPicPr>
          <p:cNvPr id="5" name="Содержимое 4" descr="mochekamennaya-bolezn-kamni-bi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684301"/>
            <a:ext cx="5111750" cy="503061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196752"/>
            <a:ext cx="3008313" cy="4929411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Book Antiqua" pitchFamily="18" charset="0"/>
              </a:rPr>
              <a:t>Мочекаменная болезнь </a:t>
            </a:r>
            <a:r>
              <a:rPr lang="ru-RU" sz="1600" dirty="0" smtClean="0">
                <a:latin typeface="Book Antiqua" pitchFamily="18" charset="0"/>
              </a:rPr>
              <a:t>(</a:t>
            </a:r>
            <a:r>
              <a:rPr lang="ru-RU" sz="1600" i="1" dirty="0" smtClean="0">
                <a:latin typeface="Book Antiqua" pitchFamily="18" charset="0"/>
              </a:rPr>
              <a:t>МКБ</a:t>
            </a:r>
            <a:r>
              <a:rPr lang="ru-RU" sz="1600" dirty="0" smtClean="0">
                <a:latin typeface="Book Antiqua" pitchFamily="18" charset="0"/>
              </a:rPr>
              <a:t>, </a:t>
            </a:r>
            <a:r>
              <a:rPr lang="ru-RU" sz="1600" i="1" dirty="0" err="1" smtClean="0">
                <a:latin typeface="Book Antiqua" pitchFamily="18" charset="0"/>
              </a:rPr>
              <a:t>уролитиаз</a:t>
            </a:r>
            <a:r>
              <a:rPr lang="ru-RU" sz="1600" dirty="0" smtClean="0">
                <a:latin typeface="Book Antiqua" pitchFamily="18" charset="0"/>
              </a:rPr>
              <a:t>) - заболевание, характеризующееся формированием конкрементов в органах мочевыделительной системы в результате нарушений обмена веществ. В качестве конкрементов выступают песок или камни (</a:t>
            </a:r>
            <a:r>
              <a:rPr lang="ru-RU" sz="1600" dirty="0" err="1" smtClean="0">
                <a:latin typeface="Book Antiqua" pitchFamily="18" charset="0"/>
              </a:rPr>
              <a:t>уролиты</a:t>
            </a:r>
            <a:r>
              <a:rPr lang="ru-RU" sz="1600" dirty="0" smtClean="0">
                <a:latin typeface="Book Antiqua" pitchFamily="18" charset="0"/>
              </a:rPr>
              <a:t>), которые по своему химическому составу могут отличаться и состоять из таких веществ, как фосфаты, оксалаты, мочевая кислота, </a:t>
            </a:r>
            <a:r>
              <a:rPr lang="ru-RU" sz="1600" dirty="0" err="1" smtClean="0">
                <a:latin typeface="Book Antiqua" pitchFamily="18" charset="0"/>
              </a:rPr>
              <a:t>цистин</a:t>
            </a:r>
            <a:r>
              <a:rPr lang="ru-RU" sz="1600" dirty="0" smtClean="0">
                <a:latin typeface="Book Antiqua" pitchFamily="18" charset="0"/>
              </a:rPr>
              <a:t> и др. Их количество и величина могут также варьировать в широких пределах.</a:t>
            </a:r>
            <a:endParaRPr lang="ru-RU" sz="1600" dirty="0">
              <a:latin typeface="Book Antiqu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0"/>
            <a:ext cx="7128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Book Antiqua" pitchFamily="18" charset="0"/>
              </a:rPr>
              <a:t>Мочекаменная болезнь (</a:t>
            </a:r>
            <a:r>
              <a:rPr lang="ru-RU" sz="2400" dirty="0" err="1" smtClean="0">
                <a:solidFill>
                  <a:srgbClr val="C00000"/>
                </a:solidFill>
                <a:latin typeface="Book Antiqua" pitchFamily="18" charset="0"/>
              </a:rPr>
              <a:t>уролитиаз</a:t>
            </a:r>
            <a:r>
              <a:rPr lang="ru-RU" sz="2400" dirty="0" smtClean="0">
                <a:solidFill>
                  <a:srgbClr val="FF0000"/>
                </a:solidFill>
                <a:latin typeface="Book Antiqua" pitchFamily="18" charset="0"/>
              </a:rPr>
              <a:t>)     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Book Antiqua" pitchFamily="18" charset="0"/>
              </a:rPr>
              <a:t>                    собак      и       кошек.</a:t>
            </a:r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316835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2000" b="1" dirty="0" smtClean="0">
                <a:latin typeface="Book Antiqua" pitchFamily="18" charset="0"/>
              </a:rPr>
              <a:t> </a:t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/>
            </a:r>
            <a:br>
              <a:rPr lang="ru-RU" sz="2000" b="1" dirty="0" smtClean="0">
                <a:latin typeface="Book Antiqua" pitchFamily="18" charset="0"/>
              </a:rPr>
            </a:br>
            <a:r>
              <a:rPr lang="ru-RU" sz="2000" b="1" dirty="0" smtClean="0">
                <a:latin typeface="Book Antiqua" pitchFamily="18" charset="0"/>
              </a:rPr>
              <a:t> Клинические симптомы мочекаменной болезни</a:t>
            </a:r>
            <a:r>
              <a:rPr lang="ru-RU" sz="2000" dirty="0" smtClean="0">
                <a:latin typeface="Book Antiqua" pitchFamily="18" charset="0"/>
              </a:rPr>
              <a:t/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Присутствие </a:t>
            </a:r>
            <a:r>
              <a:rPr lang="ru-RU" sz="1800" dirty="0" err="1" smtClean="0">
                <a:latin typeface="Book Antiqua" pitchFamily="18" charset="0"/>
              </a:rPr>
              <a:t>уролитов</a:t>
            </a:r>
            <a:r>
              <a:rPr lang="ru-RU" sz="1800" dirty="0" smtClean="0">
                <a:latin typeface="Book Antiqua" pitchFamily="18" charset="0"/>
              </a:rPr>
              <a:t> в мочевых путях может вызвать клинические симптомы, которые владелец животного может заметить, но может и не обратить на них внимания. Особенно это относится к кошкам, так как они скрываются от владельцев и их акт мочеиспускания не всегда видят хозяева. Основной клинический симптом – невозможность естественного акта мочеиспускания или мочеиспускание затруднено. 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Животное при этом часто присаживается (коты, кошки, суки) или поднимает лапу (кобели), пытается помочиться, скулит, плачет, моча выделяется каплями, зачастую с кровью.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Пальпацией живота устанавливается наличие наполненного мочевого пузыря. Данная процедура у кошек может быть проведена всегда, у собак иногда </a:t>
            </a:r>
            <a:r>
              <a:rPr lang="ru-RU" sz="1800" dirty="0" err="1" smtClean="0">
                <a:latin typeface="Book Antiqua" pitchFamily="18" charset="0"/>
              </a:rPr>
              <a:t>пропальпировать</a:t>
            </a:r>
            <a:r>
              <a:rPr lang="ru-RU" sz="1800" dirty="0" smtClean="0">
                <a:latin typeface="Book Antiqua" pitchFamily="18" charset="0"/>
              </a:rPr>
              <a:t> брюшную стенку чрезвычайно сложно из-за напряженных мощных мышц брюшной стенки.</a:t>
            </a:r>
            <a:r>
              <a:rPr lang="ru-RU" sz="2000" dirty="0" smtClean="0">
                <a:latin typeface="Book Antiqua" pitchFamily="18" charset="0"/>
              </a:rPr>
              <a:t/>
            </a:r>
            <a:br>
              <a:rPr lang="ru-RU" sz="2000" dirty="0" smtClean="0">
                <a:latin typeface="Book Antiqua" pitchFamily="18" charset="0"/>
              </a:rPr>
            </a:br>
            <a:endParaRPr lang="ru-RU" sz="2000" dirty="0">
              <a:latin typeface="Book Antiqua" pitchFamily="18" charset="0"/>
            </a:endParaRPr>
          </a:p>
        </p:txBody>
      </p:sp>
      <p:pic>
        <p:nvPicPr>
          <p:cNvPr id="9" name="Picture 2" descr="C:\Users\Пользователь\Desktop\2157940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4050206"/>
            <a:ext cx="3672408" cy="2619153"/>
          </a:xfrm>
          <a:prstGeom prst="rect">
            <a:avLst/>
          </a:prstGeom>
          <a:noFill/>
        </p:spPr>
      </p:pic>
      <p:pic>
        <p:nvPicPr>
          <p:cNvPr id="44036" name="Picture 4" descr="C:\Users\Пользователь\Desktop\cat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293096"/>
            <a:ext cx="2448272" cy="225233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endParaRPr lang="ru-RU" sz="2000" dirty="0" smtClean="0">
              <a:latin typeface="Book Antiqua" pitchFamily="18" charset="0"/>
            </a:endParaRPr>
          </a:p>
          <a:p>
            <a:pPr algn="ctr"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Что же служит причиной образования таких камней? </a:t>
            </a:r>
          </a:p>
          <a:p>
            <a:pPr>
              <a:buNone/>
            </a:pPr>
            <a:r>
              <a:rPr lang="ru-RU" sz="2000" dirty="0" smtClean="0">
                <a:latin typeface="Book Antiqua" pitchFamily="18" charset="0"/>
              </a:rPr>
              <a:t>          На сегодняшний день установлено, что возможными предрасполагающими факторами для появления нерастворимых соединений в моче являются: генетическая предрасположенность, рацион животного, образ жизни (неподвижность, ожирение), инфекционные агенты, системные заболевания. Кроме того, у домашних кошек, произошедших от пустынных предков, легко поддерживается жидкостный баланс в организме. Это отражает их способность производить очень концентрированную мочу. Эта исключительная способность может быть основным фактором в развитии у них </a:t>
            </a:r>
            <a:r>
              <a:rPr lang="ru-RU" sz="2000" dirty="0" err="1" smtClean="0">
                <a:latin typeface="Book Antiqua" pitchFamily="18" charset="0"/>
              </a:rPr>
              <a:t>уролитиаза</a:t>
            </a:r>
            <a:r>
              <a:rPr lang="ru-RU" sz="2000" dirty="0" smtClean="0">
                <a:latin typeface="Book Antiqua" pitchFamily="18" charset="0"/>
              </a:rPr>
              <a:t>. Необходимо отметить, что у котов диаметр просвета уретры более чем в три раза меньше, чем у кошек. Это обуславливает более частое клиническое проявление мочекаменной болезни. </a:t>
            </a:r>
            <a:endParaRPr lang="ru-RU" sz="20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u="sng" dirty="0" err="1" smtClean="0">
                <a:latin typeface="Book Antiqua" pitchFamily="18" charset="0"/>
              </a:rPr>
              <a:t>Уролиты</a:t>
            </a:r>
            <a:r>
              <a:rPr lang="ru-RU" u="sng" dirty="0" smtClean="0">
                <a:latin typeface="Book Antiqua" pitchFamily="18" charset="0"/>
              </a:rPr>
              <a:t> могут образовываться в моче при следующих условиях: </a:t>
            </a:r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>1. Химические компоненты </a:t>
            </a:r>
            <a:r>
              <a:rPr lang="ru-RU" dirty="0" err="1" smtClean="0">
                <a:latin typeface="Book Antiqua" pitchFamily="18" charset="0"/>
              </a:rPr>
              <a:t>уролита</a:t>
            </a:r>
            <a:r>
              <a:rPr lang="ru-RU" dirty="0" smtClean="0">
                <a:latin typeface="Book Antiqua" pitchFamily="18" charset="0"/>
              </a:rPr>
              <a:t> присутствуют в моче в концентрациях, превышающих возможность их растворения, что способствует выпадению кристаллов, которые собираются в </a:t>
            </a:r>
            <a:r>
              <a:rPr lang="ru-RU" dirty="0" err="1" smtClean="0">
                <a:latin typeface="Book Antiqua" pitchFamily="18" charset="0"/>
              </a:rPr>
              <a:t>микрокамни</a:t>
            </a:r>
            <a:r>
              <a:rPr lang="ru-RU" dirty="0" smtClean="0">
                <a:latin typeface="Book Antiqua" pitchFamily="18" charset="0"/>
              </a:rPr>
              <a:t>. </a:t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>2. Определенный </a:t>
            </a:r>
            <a:r>
              <a:rPr lang="ru-RU" dirty="0" err="1" smtClean="0">
                <a:latin typeface="Book Antiqua" pitchFamily="18" charset="0"/>
              </a:rPr>
              <a:t>pH</a:t>
            </a:r>
            <a:r>
              <a:rPr lang="ru-RU" dirty="0" smtClean="0">
                <a:latin typeface="Book Antiqua" pitchFamily="18" charset="0"/>
              </a:rPr>
              <a:t> мочи, чаще щелочной. </a:t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>3. Образование кристаллов должно происходить достаточно быстро, для того чтобы их не могло вымыть отделяющейся мочой из мочевых путей. </a:t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>4. Наличие ядра (матрицы) для образования кристаллов, которым могут быть остатки клеток, инородные тела, бактерии и, возможно, вирусы. </a:t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>5. Бактериальная флора может предрасполагать к некоторым формам </a:t>
            </a:r>
            <a:r>
              <a:rPr lang="ru-RU" dirty="0" err="1" smtClean="0">
                <a:latin typeface="Book Antiqua" pitchFamily="18" charset="0"/>
              </a:rPr>
              <a:t>уролитиаза</a:t>
            </a:r>
            <a:r>
              <a:rPr lang="ru-RU" dirty="0" smtClean="0">
                <a:latin typeface="Book Antiqua" pitchFamily="18" charset="0"/>
              </a:rPr>
              <a:t>, т.к. именно в процессе жизнедеятельности организмов активно синтезируются нерастворимые минеральные соединения.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>
                <a:latin typeface="Book Antiqua" pitchFamily="18" charset="0"/>
              </a:rPr>
              <a:t>Существует несколько степеней </a:t>
            </a:r>
            <a:r>
              <a:rPr lang="ru-RU" sz="2000" b="1" dirty="0" err="1" smtClean="0">
                <a:latin typeface="Book Antiqua" pitchFamily="18" charset="0"/>
              </a:rPr>
              <a:t>уролитиаза</a:t>
            </a:r>
            <a:r>
              <a:rPr lang="ru-RU" sz="2000" b="1" dirty="0" smtClean="0">
                <a:latin typeface="Book Antiqua" pitchFamily="18" charset="0"/>
              </a:rPr>
              <a:t>:</a:t>
            </a:r>
            <a:r>
              <a:rPr lang="ru-RU" sz="2000" dirty="0" smtClean="0">
                <a:latin typeface="Book Antiqua" pitchFamily="18" charset="0"/>
              </a:rPr>
              <a:t/>
            </a:r>
            <a:br>
              <a:rPr lang="ru-RU" sz="2000" dirty="0" smtClean="0">
                <a:latin typeface="Book Antiqua" pitchFamily="18" charset="0"/>
              </a:rPr>
            </a:br>
            <a:endParaRPr lang="ru-RU" sz="2000" dirty="0">
              <a:latin typeface="Book Antiqu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92500" lnSpcReduction="20000"/>
          </a:bodyPr>
          <a:lstStyle/>
          <a:p>
            <a:endParaRPr lang="ru-RU" sz="1800" dirty="0" smtClean="0"/>
          </a:p>
          <a:p>
            <a:pPr>
              <a:buNone/>
            </a:pPr>
            <a:r>
              <a:rPr lang="ru-RU" sz="1900" dirty="0" smtClean="0">
                <a:latin typeface="Book Antiqua" pitchFamily="18" charset="0"/>
              </a:rPr>
              <a:t>      1. </a:t>
            </a:r>
            <a:r>
              <a:rPr lang="ru-RU" sz="1900" b="1" dirty="0" err="1" smtClean="0">
                <a:latin typeface="Book Antiqua" pitchFamily="18" charset="0"/>
              </a:rPr>
              <a:t>Субклинический</a:t>
            </a:r>
            <a:r>
              <a:rPr lang="ru-RU" sz="1900" b="1" dirty="0" smtClean="0">
                <a:latin typeface="Book Antiqua" pitchFamily="18" charset="0"/>
              </a:rPr>
              <a:t> </a:t>
            </a:r>
            <a:r>
              <a:rPr lang="ru-RU" sz="1900" b="1" dirty="0" err="1" smtClean="0">
                <a:latin typeface="Book Antiqua" pitchFamily="18" charset="0"/>
              </a:rPr>
              <a:t>уролитиаз</a:t>
            </a:r>
            <a:r>
              <a:rPr lang="ru-RU" sz="1900" b="1" dirty="0" smtClean="0">
                <a:latin typeface="Book Antiqua" pitchFamily="18" charset="0"/>
              </a:rPr>
              <a:t>.</a:t>
            </a:r>
            <a:r>
              <a:rPr lang="ru-RU" sz="1900" dirty="0" smtClean="0">
                <a:latin typeface="Book Antiqua" pitchFamily="18" charset="0"/>
              </a:rPr>
              <a:t> Симптомы, связанные с присутствием </a:t>
            </a:r>
            <a:r>
              <a:rPr lang="ru-RU" sz="1900" dirty="0" err="1" smtClean="0">
                <a:latin typeface="Book Antiqua" pitchFamily="18" charset="0"/>
              </a:rPr>
              <a:t>уролитов</a:t>
            </a:r>
            <a:r>
              <a:rPr lang="ru-RU" sz="1900" dirty="0" smtClean="0">
                <a:latin typeface="Book Antiqua" pitchFamily="18" charset="0"/>
              </a:rPr>
              <a:t> в мочевых путях, могут отсутствовать. </a:t>
            </a:r>
            <a:r>
              <a:rPr lang="ru-RU" sz="1900" dirty="0" err="1" smtClean="0">
                <a:latin typeface="Book Antiqua" pitchFamily="18" charset="0"/>
              </a:rPr>
              <a:t>Струвитные</a:t>
            </a:r>
            <a:r>
              <a:rPr lang="ru-RU" sz="1900" dirty="0" smtClean="0">
                <a:latin typeface="Book Antiqua" pitchFamily="18" charset="0"/>
              </a:rPr>
              <a:t>, </a:t>
            </a:r>
            <a:r>
              <a:rPr lang="ru-RU" sz="1900" dirty="0" err="1" smtClean="0">
                <a:latin typeface="Book Antiqua" pitchFamily="18" charset="0"/>
              </a:rPr>
              <a:t>оксалатно-кальциевые</a:t>
            </a:r>
            <a:r>
              <a:rPr lang="ru-RU" sz="1900" dirty="0" smtClean="0">
                <a:latin typeface="Book Antiqua" pitchFamily="18" charset="0"/>
              </a:rPr>
              <a:t> и другие содержащие кальций </a:t>
            </a:r>
            <a:r>
              <a:rPr lang="ru-RU" sz="1900" dirty="0" err="1" smtClean="0">
                <a:latin typeface="Book Antiqua" pitchFamily="18" charset="0"/>
              </a:rPr>
              <a:t>уролиты</a:t>
            </a:r>
            <a:r>
              <a:rPr lang="ru-RU" sz="1900" dirty="0" smtClean="0">
                <a:latin typeface="Book Antiqua" pitchFamily="18" charset="0"/>
              </a:rPr>
              <a:t> </a:t>
            </a:r>
            <a:r>
              <a:rPr lang="ru-RU" sz="1900" dirty="0" err="1" smtClean="0">
                <a:latin typeface="Book Antiqua" pitchFamily="18" charset="0"/>
              </a:rPr>
              <a:t>рентгенонепрозрачны</a:t>
            </a:r>
            <a:r>
              <a:rPr lang="ru-RU" sz="1900" dirty="0" smtClean="0">
                <a:latin typeface="Book Antiqua" pitchFamily="18" charset="0"/>
              </a:rPr>
              <a:t> и обнаруживаются на рентгеновских снимках. Анализ мочи может показать повышенное содержание кристаллов и </a:t>
            </a:r>
            <a:r>
              <a:rPr lang="ru-RU" sz="1900" dirty="0" err="1" smtClean="0">
                <a:latin typeface="Book Antiqua" pitchFamily="18" charset="0"/>
              </a:rPr>
              <a:t>атипичную</a:t>
            </a:r>
            <a:r>
              <a:rPr lang="ru-RU" sz="1900" dirty="0" smtClean="0">
                <a:latin typeface="Book Antiqua" pitchFamily="18" charset="0"/>
              </a:rPr>
              <a:t> </a:t>
            </a:r>
            <a:r>
              <a:rPr lang="ru-RU" sz="1900" dirty="0" err="1" smtClean="0">
                <a:latin typeface="Book Antiqua" pitchFamily="18" charset="0"/>
              </a:rPr>
              <a:t>рН</a:t>
            </a:r>
            <a:r>
              <a:rPr lang="ru-RU" sz="1900" dirty="0" smtClean="0">
                <a:latin typeface="Book Antiqua" pitchFamily="18" charset="0"/>
              </a:rPr>
              <a:t> мочи. Этими </a:t>
            </a:r>
            <a:r>
              <a:rPr lang="ru-RU" sz="1900" dirty="0" err="1" smtClean="0">
                <a:latin typeface="Book Antiqua" pitchFamily="18" charset="0"/>
              </a:rPr>
              <a:t>уролитами</a:t>
            </a:r>
            <a:r>
              <a:rPr lang="ru-RU" sz="1900" dirty="0" smtClean="0">
                <a:latin typeface="Book Antiqua" pitchFamily="18" charset="0"/>
              </a:rPr>
              <a:t> обычно являются </a:t>
            </a:r>
            <a:r>
              <a:rPr lang="ru-RU" sz="1900" dirty="0" err="1" smtClean="0">
                <a:latin typeface="Book Antiqua" pitchFamily="18" charset="0"/>
              </a:rPr>
              <a:t>струвиты</a:t>
            </a:r>
            <a:r>
              <a:rPr lang="ru-RU" sz="1900" dirty="0" smtClean="0">
                <a:latin typeface="Book Antiqua" pitchFamily="18" charset="0"/>
              </a:rPr>
              <a:t> и иногда оксалаты кальция. </a:t>
            </a:r>
            <a:r>
              <a:rPr lang="ru-RU" sz="1900" dirty="0" err="1" smtClean="0">
                <a:latin typeface="Book Antiqua" pitchFamily="18" charset="0"/>
              </a:rPr>
              <a:t>Оксалатно-кальциевые</a:t>
            </a:r>
            <a:r>
              <a:rPr lang="ru-RU" sz="1900" dirty="0" smtClean="0">
                <a:latin typeface="Book Antiqua" pitchFamily="18" charset="0"/>
              </a:rPr>
              <a:t> камни часто имеют очень неровную поверхность и могут вызывать симптомы (от легких до тяжелых) воспаления мочевых путей, в то время как гладкие </a:t>
            </a:r>
            <a:r>
              <a:rPr lang="ru-RU" sz="1900" dirty="0" err="1" smtClean="0">
                <a:latin typeface="Book Antiqua" pitchFamily="18" charset="0"/>
              </a:rPr>
              <a:t>струвиты</a:t>
            </a:r>
            <a:r>
              <a:rPr lang="ru-RU" sz="1900" dirty="0" smtClean="0">
                <a:latin typeface="Book Antiqua" pitchFamily="18" charset="0"/>
              </a:rPr>
              <a:t> или </a:t>
            </a:r>
            <a:r>
              <a:rPr lang="ru-RU" sz="1900" dirty="0" err="1" smtClean="0">
                <a:latin typeface="Book Antiqua" pitchFamily="18" charset="0"/>
              </a:rPr>
              <a:t>цистины</a:t>
            </a:r>
            <a:r>
              <a:rPr lang="ru-RU" sz="1900" dirty="0" smtClean="0">
                <a:latin typeface="Book Antiqua" pitchFamily="18" charset="0"/>
              </a:rPr>
              <a:t> часто вообще не дают клинических симптомов. Нефролиты редко сопровождаются клиническими симптомами, за исключением гематурии, пока не переместятся в мочеточник, вызывая его обструкцию (закупорку) и гидронефроз.</a:t>
            </a:r>
            <a:br>
              <a:rPr lang="ru-RU" sz="1900" dirty="0" smtClean="0">
                <a:latin typeface="Book Antiqua" pitchFamily="18" charset="0"/>
              </a:rPr>
            </a:br>
            <a:r>
              <a:rPr lang="ru-RU" sz="1900" dirty="0" smtClean="0">
                <a:latin typeface="Book Antiqua" pitchFamily="18" charset="0"/>
              </a:rPr>
              <a:t/>
            </a:r>
            <a:br>
              <a:rPr lang="ru-RU" sz="1900" dirty="0" smtClean="0">
                <a:latin typeface="Book Antiqua" pitchFamily="18" charset="0"/>
              </a:rPr>
            </a:br>
            <a:r>
              <a:rPr lang="ru-RU" sz="1900" dirty="0" smtClean="0">
                <a:latin typeface="Book Antiqua" pitchFamily="18" charset="0"/>
              </a:rPr>
              <a:t>2. </a:t>
            </a:r>
            <a:r>
              <a:rPr lang="ru-RU" sz="1900" b="1" dirty="0" smtClean="0">
                <a:latin typeface="Book Antiqua" pitchFamily="18" charset="0"/>
              </a:rPr>
              <a:t>Легкие симптомы </a:t>
            </a:r>
            <a:r>
              <a:rPr lang="ru-RU" sz="1900" b="1" dirty="0" err="1" smtClean="0">
                <a:latin typeface="Book Antiqua" pitchFamily="18" charset="0"/>
              </a:rPr>
              <a:t>уролитиаза</a:t>
            </a:r>
            <a:r>
              <a:rPr lang="ru-RU" sz="1900" dirty="0" smtClean="0">
                <a:latin typeface="Book Antiqua" pitchFamily="18" charset="0"/>
              </a:rPr>
              <a:t>:</a:t>
            </a:r>
            <a:br>
              <a:rPr lang="ru-RU" sz="1900" dirty="0" smtClean="0">
                <a:latin typeface="Book Antiqua" pitchFamily="18" charset="0"/>
              </a:rPr>
            </a:br>
            <a:r>
              <a:rPr lang="ru-RU" sz="1900" dirty="0" smtClean="0">
                <a:latin typeface="Book Antiqua" pitchFamily="18" charset="0"/>
              </a:rPr>
              <a:t>• Некоторое повышение частоты мочеиспусканий </a:t>
            </a:r>
            <a:br>
              <a:rPr lang="ru-RU" sz="1900" dirty="0" smtClean="0">
                <a:latin typeface="Book Antiqua" pitchFamily="18" charset="0"/>
              </a:rPr>
            </a:br>
            <a:r>
              <a:rPr lang="ru-RU" sz="1900" dirty="0" smtClean="0">
                <a:latin typeface="Book Antiqua" pitchFamily="18" charset="0"/>
              </a:rPr>
              <a:t>• Легкая гематурия — окрашивание кровью </a:t>
            </a:r>
            <a:br>
              <a:rPr lang="ru-RU" sz="1900" dirty="0" smtClean="0">
                <a:latin typeface="Book Antiqua" pitchFamily="18" charset="0"/>
              </a:rPr>
            </a:br>
            <a:r>
              <a:rPr lang="ru-RU" sz="1900" dirty="0" smtClean="0">
                <a:latin typeface="Book Antiqua" pitchFamily="18" charset="0"/>
              </a:rPr>
              <a:t>• Небольшое увеличение времени мочеиспускания </a:t>
            </a:r>
            <a:br>
              <a:rPr lang="ru-RU" sz="1900" dirty="0" smtClean="0">
                <a:latin typeface="Book Antiqua" pitchFamily="18" charset="0"/>
              </a:rPr>
            </a:br>
            <a:r>
              <a:rPr lang="ru-RU" sz="1900" dirty="0" smtClean="0">
                <a:latin typeface="Book Antiqua" pitchFamily="18" charset="0"/>
              </a:rPr>
              <a:t>• Небольшой дискомфорт во время мочеиспускания </a:t>
            </a:r>
            <a:br>
              <a:rPr lang="ru-RU" sz="1900" dirty="0" smtClean="0">
                <a:latin typeface="Book Antiqua" pitchFamily="18" charset="0"/>
              </a:rPr>
            </a:br>
            <a:r>
              <a:rPr lang="ru-RU" sz="1900" dirty="0" smtClean="0">
                <a:latin typeface="Book Antiqua" pitchFamily="18" charset="0"/>
              </a:rPr>
              <a:t>• Усиление </a:t>
            </a:r>
            <a:r>
              <a:rPr lang="ru-RU" sz="1900" dirty="0" err="1" smtClean="0">
                <a:latin typeface="Book Antiqua" pitchFamily="18" charset="0"/>
              </a:rPr>
              <a:t>вылизывания</a:t>
            </a:r>
            <a:r>
              <a:rPr lang="ru-RU" sz="1900" dirty="0" smtClean="0">
                <a:latin typeface="Book Antiqua" pitchFamily="18" charset="0"/>
              </a:rPr>
              <a:t> гениталий</a:t>
            </a:r>
            <a:br>
              <a:rPr lang="ru-RU" sz="1900" dirty="0" smtClean="0">
                <a:latin typeface="Book Antiqua" pitchFamily="18" charset="0"/>
              </a:rPr>
            </a:br>
            <a:endParaRPr lang="ru-RU" sz="19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179512" y="618092"/>
            <a:ext cx="8712968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3. 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Тяжелые симптомы: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Поллакиурия — кошки почти не выходят из своего туалета, у собак постоянно просачиваются и капли мочи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Мочевые тенезмы (их следует отличать от запора)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Сильная гематурия — явная кровь в моче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Сильный дискомфорт при мочеиспускании — вокализация и явная боль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При пальпации мочевой пузырь сильно растянут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Полидипсия/полиурия в случае вторичной почечной недостаточности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Общая подавленность 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анорексия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Book Antiqua" pitchFamily="18" charset="0"/>
              <a:ea typeface="Times New Roman" pitchFamily="18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4. 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Симптомы, угрожающие жизни животного: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Анурия (отсутствие мочеиспускания)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Слабость/коллапс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Обезвоживание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При пальпации мочевой пузырь может и не быть найден, если он лопнул или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ануричен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 (в обратном случае он ощущается как плотная масса)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Может быть выявлен уремический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галитоз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Рвота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Судороги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• Кома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Book Antiqua" pitchFamily="18" charset="0"/>
                <a:ea typeface="Times New Roman" pitchFamily="18" charset="0"/>
                <a:cs typeface="Tahoma" pitchFamily="34" charset="0"/>
              </a:rPr>
              <a:t>Для назначения адекватного лечения ветеринарный врач должен уметь оценить степень развития мочекаменной болезни.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 Antiqu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2656"/>
            <a:ext cx="8363272" cy="6048672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Book Antiqua" pitchFamily="18" charset="0"/>
              </a:rPr>
              <a:t>           </a:t>
            </a:r>
            <a:r>
              <a:rPr lang="ru-RU" sz="1800" b="1" dirty="0" err="1" smtClean="0">
                <a:latin typeface="Book Antiqua" pitchFamily="18" charset="0"/>
              </a:rPr>
              <a:t>Уролитиаз</a:t>
            </a:r>
            <a:r>
              <a:rPr lang="ru-RU" sz="1800" b="1" dirty="0" smtClean="0">
                <a:latin typeface="Book Antiqua" pitchFamily="18" charset="0"/>
              </a:rPr>
              <a:t> подтверждают:</a:t>
            </a:r>
          </a:p>
          <a:p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• Клинические симптомы 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• Пальпация </a:t>
            </a:r>
            <a:r>
              <a:rPr lang="ru-RU" sz="1800" dirty="0" err="1" smtClean="0">
                <a:latin typeface="Book Antiqua" pitchFamily="18" charset="0"/>
              </a:rPr>
              <a:t>уролитов</a:t>
            </a:r>
            <a:r>
              <a:rPr lang="ru-RU" sz="1800" dirty="0" smtClean="0">
                <a:latin typeface="Book Antiqua" pitchFamily="18" charset="0"/>
              </a:rPr>
              <a:t> в мочевом пузыре у собак (у кошек они пальпируются с трудом) 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• На обычных рентгеновских снимках видны </a:t>
            </a:r>
            <a:r>
              <a:rPr lang="ru-RU" sz="1800" dirty="0" err="1" smtClean="0">
                <a:latin typeface="Book Antiqua" pitchFamily="18" charset="0"/>
              </a:rPr>
              <a:t>рентгенонепрозрачные</a:t>
            </a:r>
            <a:r>
              <a:rPr lang="ru-RU" sz="1800" dirty="0" smtClean="0">
                <a:latin typeface="Book Antiqua" pitchFamily="18" charset="0"/>
              </a:rPr>
              <a:t> </a:t>
            </a:r>
            <a:r>
              <a:rPr lang="ru-RU" sz="1800" dirty="0" err="1" smtClean="0">
                <a:latin typeface="Book Antiqua" pitchFamily="18" charset="0"/>
              </a:rPr>
              <a:t>уролиты</a:t>
            </a:r>
            <a:r>
              <a:rPr lang="ru-RU" sz="1800" dirty="0" smtClean="0">
                <a:latin typeface="Book Antiqua" pitchFamily="18" charset="0"/>
              </a:rPr>
              <a:t>, места отложения, количество и размер.  Обычно камни присутствуют сразу в нескольких местах, поэтому необходимо обследование всех мочевых путей. 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• Контрастные рентгенограммы для </a:t>
            </a:r>
            <a:r>
              <a:rPr lang="ru-RU" sz="1800" dirty="0" err="1" smtClean="0">
                <a:latin typeface="Book Antiqua" pitchFamily="18" charset="0"/>
              </a:rPr>
              <a:t>рентгенопрозрачных</a:t>
            </a:r>
            <a:r>
              <a:rPr lang="ru-RU" sz="1800" dirty="0" smtClean="0">
                <a:latin typeface="Book Antiqua" pitchFamily="18" charset="0"/>
              </a:rPr>
              <a:t> и мелких (менее 2 мм в диаметре) </a:t>
            </a:r>
            <a:r>
              <a:rPr lang="ru-RU" sz="1800" dirty="0" err="1" smtClean="0">
                <a:latin typeface="Book Antiqua" pitchFamily="18" charset="0"/>
              </a:rPr>
              <a:t>уролитов</a:t>
            </a:r>
            <a:r>
              <a:rPr lang="ru-RU" sz="1800" dirty="0" smtClean="0">
                <a:latin typeface="Book Antiqua" pitchFamily="18" charset="0"/>
              </a:rPr>
              <a:t>. 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• Выделение </a:t>
            </a:r>
            <a:r>
              <a:rPr lang="ru-RU" sz="1800" dirty="0" err="1" smtClean="0">
                <a:latin typeface="Book Antiqua" pitchFamily="18" charset="0"/>
              </a:rPr>
              <a:t>уролитов</a:t>
            </a:r>
            <a:r>
              <a:rPr lang="ru-RU" sz="1800" dirty="0" smtClean="0">
                <a:latin typeface="Book Antiqua" pitchFamily="18" charset="0"/>
              </a:rPr>
              <a:t> во время мочеиспускания (их можно собрать в сетку)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Book Antiqua" pitchFamily="18" charset="0"/>
              </a:rPr>
              <a:t>  Сбор мочи и исследование осадка образца свежей мочи объемом 10 мл. Нужно </a:t>
            </a:r>
            <a:r>
              <a:rPr lang="ru-RU" sz="1800" dirty="0" err="1" smtClean="0">
                <a:latin typeface="Book Antiqua" pitchFamily="18" charset="0"/>
              </a:rPr>
              <a:t>микроскопировать</a:t>
            </a:r>
            <a:r>
              <a:rPr lang="ru-RU" sz="1800" dirty="0" smtClean="0">
                <a:latin typeface="Book Antiqua" pitchFamily="18" charset="0"/>
              </a:rPr>
              <a:t> сразу после сбора при температуре тела (охлаждение или испарение мочи могут ускорить выпадение кристаллов и дать ложные положительные или парадоксальные результаты).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>
                <a:latin typeface="Book Antiqua" pitchFamily="18" charset="0"/>
              </a:rPr>
              <a:t> Большинство распространенных кристаллов имеет в моче типичный вид, и при большом их количестве можно судить </a:t>
            </a:r>
            <a:r>
              <a:rPr lang="ru-RU" sz="1800" u="sng" dirty="0" smtClean="0">
                <a:latin typeface="Book Antiqua" pitchFamily="18" charset="0"/>
              </a:rPr>
              <a:t>о составе </a:t>
            </a:r>
            <a:r>
              <a:rPr lang="ru-RU" sz="1800" u="sng" dirty="0" err="1" smtClean="0">
                <a:latin typeface="Book Antiqua" pitchFamily="18" charset="0"/>
              </a:rPr>
              <a:t>уролита</a:t>
            </a:r>
            <a:r>
              <a:rPr lang="ru-RU" sz="1800" u="sng" dirty="0" smtClean="0">
                <a:latin typeface="Book Antiqua" pitchFamily="18" charset="0"/>
              </a:rPr>
              <a:t>. </a:t>
            </a:r>
            <a:endParaRPr lang="ru-RU" sz="1800" dirty="0" smtClean="0">
              <a:latin typeface="Book Antiqua" pitchFamily="18" charset="0"/>
            </a:endParaRPr>
          </a:p>
          <a:p>
            <a:r>
              <a:rPr lang="ru-RU" sz="1800" dirty="0" smtClean="0">
                <a:latin typeface="Book Antiqua" pitchFamily="18" charset="0"/>
              </a:rPr>
              <a:t>  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endParaRPr lang="ru-RU" sz="1800" dirty="0" smtClean="0">
              <a:latin typeface="Book Antiqua" pitchFamily="18" charset="0"/>
            </a:endParaRPr>
          </a:p>
          <a:p>
            <a:endParaRPr lang="ru-RU" sz="1800" dirty="0" smtClean="0">
              <a:latin typeface="Book Antiqua" pitchFamily="18" charset="0"/>
            </a:endParaRPr>
          </a:p>
          <a:p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endParaRPr lang="ru-RU" sz="16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latin typeface="Book Antiqua" pitchFamily="18" charset="0"/>
              </a:rPr>
              <a:t>                       Лечение мочекаменной болезни</a:t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Выбор правильного лечения зависит от места (мест) нахождения </a:t>
            </a:r>
            <a:r>
              <a:rPr lang="ru-RU" sz="1800" dirty="0" err="1" smtClean="0">
                <a:latin typeface="Book Antiqua" pitchFamily="18" charset="0"/>
              </a:rPr>
              <a:t>уролитов</a:t>
            </a:r>
            <a:r>
              <a:rPr lang="ru-RU" sz="1800" dirty="0" smtClean="0">
                <a:latin typeface="Book Antiqua" pitchFamily="18" charset="0"/>
              </a:rPr>
              <a:t>: 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• Почки — нефролиты очень трудно удалить хирургическим путем, если только они не сосредоточены в одной почке. Тогда возможна </a:t>
            </a:r>
            <a:r>
              <a:rPr lang="ru-RU" sz="1800" dirty="0" err="1" smtClean="0">
                <a:latin typeface="Book Antiqua" pitchFamily="18" charset="0"/>
              </a:rPr>
              <a:t>нефрэктомия</a:t>
            </a:r>
            <a:r>
              <a:rPr lang="ru-RU" sz="1800" dirty="0" smtClean="0">
                <a:latin typeface="Book Antiqua" pitchFamily="18" charset="0"/>
              </a:rPr>
              <a:t> (удаление почки). При нефролитах возможно развитие </a:t>
            </a:r>
            <a:r>
              <a:rPr lang="ru-RU" sz="1800" dirty="0" err="1" smtClean="0">
                <a:latin typeface="Book Antiqua" pitchFamily="18" charset="0"/>
              </a:rPr>
              <a:t>постренальной</a:t>
            </a:r>
            <a:r>
              <a:rPr lang="ru-RU" sz="1800" dirty="0" smtClean="0">
                <a:latin typeface="Book Antiqua" pitchFamily="18" charset="0"/>
              </a:rPr>
              <a:t> почечной недостаточности. Растворение </a:t>
            </a:r>
            <a:r>
              <a:rPr lang="ru-RU" sz="1800" dirty="0" err="1" smtClean="0">
                <a:latin typeface="Book Antiqua" pitchFamily="18" charset="0"/>
              </a:rPr>
              <a:t>струвитных</a:t>
            </a:r>
            <a:r>
              <a:rPr lang="ru-RU" sz="1800" dirty="0" smtClean="0">
                <a:latin typeface="Book Antiqua" pitchFamily="18" charset="0"/>
              </a:rPr>
              <a:t> </a:t>
            </a:r>
            <a:r>
              <a:rPr lang="ru-RU" sz="1800" dirty="0" err="1" smtClean="0">
                <a:latin typeface="Book Antiqua" pitchFamily="18" charset="0"/>
              </a:rPr>
              <a:t>уролитов</a:t>
            </a:r>
            <a:r>
              <a:rPr lang="ru-RU" sz="1800" dirty="0" smtClean="0">
                <a:latin typeface="Book Antiqua" pitchFamily="18" charset="0"/>
              </a:rPr>
              <a:t> возможно путем назначения специальной диеты. 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• Мочеточники — </a:t>
            </a:r>
            <a:r>
              <a:rPr lang="ru-RU" sz="1800" dirty="0" err="1" smtClean="0">
                <a:latin typeface="Book Antiqua" pitchFamily="18" charset="0"/>
              </a:rPr>
              <a:t>уролиты</a:t>
            </a:r>
            <a:r>
              <a:rPr lang="ru-RU" sz="1800" dirty="0" smtClean="0">
                <a:latin typeface="Book Antiqua" pitchFamily="18" charset="0"/>
              </a:rPr>
              <a:t>, залегающие в мочеточниках, успешно удаляют хирургическим путем, но следует помнить о возможности развития </a:t>
            </a:r>
            <a:r>
              <a:rPr lang="ru-RU" sz="1800" dirty="0" err="1" smtClean="0">
                <a:latin typeface="Book Antiqua" pitchFamily="18" charset="0"/>
              </a:rPr>
              <a:t>постренальной</a:t>
            </a:r>
            <a:r>
              <a:rPr lang="ru-RU" sz="1800" dirty="0" smtClean="0">
                <a:latin typeface="Book Antiqua" pitchFamily="18" charset="0"/>
              </a:rPr>
              <a:t> почечной недостаточности.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• Мочевой пузырь — лечение зависит от типа </a:t>
            </a:r>
            <a:r>
              <a:rPr lang="ru-RU" sz="1800" dirty="0" err="1" smtClean="0">
                <a:latin typeface="Book Antiqua" pitchFamily="18" charset="0"/>
              </a:rPr>
              <a:t>уролитов</a:t>
            </a:r>
            <a:r>
              <a:rPr lang="ru-RU" sz="1800" dirty="0" smtClean="0">
                <a:latin typeface="Book Antiqua" pitchFamily="18" charset="0"/>
              </a:rPr>
              <a:t>. </a:t>
            </a:r>
            <a:r>
              <a:rPr lang="ru-RU" sz="1800" dirty="0" err="1" smtClean="0">
                <a:latin typeface="Book Antiqua" pitchFamily="18" charset="0"/>
              </a:rPr>
              <a:t>Струвиты</a:t>
            </a:r>
            <a:r>
              <a:rPr lang="ru-RU" sz="1800" dirty="0" smtClean="0">
                <a:latin typeface="Book Antiqua" pitchFamily="18" charset="0"/>
              </a:rPr>
              <a:t>, </a:t>
            </a:r>
            <a:r>
              <a:rPr lang="ru-RU" sz="1800" dirty="0" err="1" smtClean="0">
                <a:latin typeface="Book Antiqua" pitchFamily="18" charset="0"/>
              </a:rPr>
              <a:t>ураты</a:t>
            </a:r>
            <a:r>
              <a:rPr lang="ru-RU" sz="1800" dirty="0" smtClean="0">
                <a:latin typeface="Book Antiqua" pitchFamily="18" charset="0"/>
              </a:rPr>
              <a:t> и иногда </a:t>
            </a:r>
            <a:r>
              <a:rPr lang="ru-RU" sz="1800" dirty="0" err="1" smtClean="0">
                <a:latin typeface="Book Antiqua" pitchFamily="18" charset="0"/>
              </a:rPr>
              <a:t>цистины</a:t>
            </a:r>
            <a:r>
              <a:rPr lang="ru-RU" sz="1800" dirty="0" smtClean="0">
                <a:latin typeface="Book Antiqua" pitchFamily="18" charset="0"/>
              </a:rPr>
              <a:t> можно растворить, а оксалаты кальция и другие содержащие кальций и двуокись кремния </a:t>
            </a:r>
            <a:r>
              <a:rPr lang="ru-RU" sz="1800" dirty="0" err="1" smtClean="0">
                <a:latin typeface="Book Antiqua" pitchFamily="18" charset="0"/>
              </a:rPr>
              <a:t>уролиты</a:t>
            </a:r>
            <a:r>
              <a:rPr lang="ru-RU" sz="1800" dirty="0" smtClean="0">
                <a:latin typeface="Book Antiqua" pitchFamily="18" charset="0"/>
              </a:rPr>
              <a:t> удаляют хирургически — путем обычной </a:t>
            </a:r>
            <a:r>
              <a:rPr lang="ru-RU" sz="1800" dirty="0" err="1" smtClean="0">
                <a:latin typeface="Book Antiqua" pitchFamily="18" charset="0"/>
              </a:rPr>
              <a:t>цистотомии</a:t>
            </a:r>
            <a:r>
              <a:rPr lang="ru-RU" sz="1800" dirty="0" smtClean="0">
                <a:latin typeface="Book Antiqua" pitchFamily="18" charset="0"/>
              </a:rPr>
              <a:t> (вскрытие мочевого пузыря и удаление камней).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endParaRPr lang="ru-RU" sz="1800" dirty="0" smtClean="0">
              <a:latin typeface="Book Antiqua" pitchFamily="18" charset="0"/>
            </a:endParaRPr>
          </a:p>
          <a:p>
            <a:endParaRPr lang="ru-RU" sz="1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 lnSpcReduction="10000"/>
          </a:bodyPr>
          <a:lstStyle/>
          <a:p>
            <a:r>
              <a:rPr lang="ru-RU" sz="1800" dirty="0" smtClean="0">
                <a:latin typeface="Book Antiqua" pitchFamily="18" charset="0"/>
              </a:rPr>
              <a:t> Уретра — в зависимости от того, как залегают </a:t>
            </a:r>
            <a:r>
              <a:rPr lang="ru-RU" sz="1800" dirty="0" err="1" smtClean="0">
                <a:latin typeface="Book Antiqua" pitchFamily="18" charset="0"/>
              </a:rPr>
              <a:t>уролиты</a:t>
            </a:r>
            <a:r>
              <a:rPr lang="ru-RU" sz="1800" dirty="0" smtClean="0">
                <a:latin typeface="Book Antiqua" pitchFamily="18" charset="0"/>
              </a:rPr>
              <a:t>, применяют несколько видов лечения: 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1) Манипуляции — </a:t>
            </a:r>
            <a:r>
              <a:rPr lang="ru-RU" sz="1800" b="1" dirty="0" smtClean="0">
                <a:latin typeface="Book Antiqua" pitchFamily="18" charset="0"/>
              </a:rPr>
              <a:t>мануальный массаж</a:t>
            </a:r>
            <a:r>
              <a:rPr lang="ru-RU" sz="1800" dirty="0" smtClean="0">
                <a:latin typeface="Book Antiqua" pitchFamily="18" charset="0"/>
              </a:rPr>
              <a:t> (часто используется для кошек с песчаными пробками) или </a:t>
            </a:r>
            <a:r>
              <a:rPr lang="ru-RU" sz="1800" b="1" dirty="0" smtClean="0">
                <a:latin typeface="Book Antiqua" pitchFamily="18" charset="0"/>
              </a:rPr>
              <a:t>катетеризация</a:t>
            </a:r>
            <a:r>
              <a:rPr lang="ru-RU" sz="1800" dirty="0" smtClean="0">
                <a:latin typeface="Book Antiqua" pitchFamily="18" charset="0"/>
              </a:rPr>
              <a:t> маленьким полиуретановым катетером (например, специальным катетером Джексона для котов или медицинским подключичным катетером диаметром 0,6 – 0,8 мм).</a:t>
            </a:r>
          </a:p>
          <a:p>
            <a:r>
              <a:rPr lang="ru-RU" sz="1800" dirty="0" smtClean="0">
                <a:latin typeface="Book Antiqua" pitchFamily="18" charset="0"/>
              </a:rPr>
              <a:t>Несмотря на то, что катетеризация часто применяется для смещения или разбивания </a:t>
            </a:r>
            <a:r>
              <a:rPr lang="ru-RU" sz="1800" dirty="0" err="1" smtClean="0">
                <a:latin typeface="Book Antiqua" pitchFamily="18" charset="0"/>
              </a:rPr>
              <a:t>уролитов</a:t>
            </a:r>
            <a:r>
              <a:rPr lang="ru-RU" sz="1800" dirty="0" smtClean="0">
                <a:latin typeface="Book Antiqua" pitchFamily="18" charset="0"/>
              </a:rPr>
              <a:t> у котов и некоторых пород собак, этот метод лечения является самым опасным по следующим причинам: 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• он травмирует ткани, что приводит к фиброзу и рубцеванию с последующим сужением уретры; 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• заносит инфекцию в мочевые пути. </a:t>
            </a:r>
            <a:br>
              <a:rPr lang="ru-RU" sz="1800" dirty="0" smtClean="0">
                <a:latin typeface="Book Antiqua" pitchFamily="18" charset="0"/>
              </a:rPr>
            </a:br>
            <a:endParaRPr lang="ru-RU" sz="1800" dirty="0" smtClean="0">
              <a:latin typeface="Book Antiqua" pitchFamily="18" charset="0"/>
            </a:endParaRPr>
          </a:p>
          <a:p>
            <a:r>
              <a:rPr lang="ru-RU" sz="1800" dirty="0" smtClean="0">
                <a:latin typeface="Book Antiqua" pitchFamily="18" charset="0"/>
              </a:rPr>
              <a:t>2) Ретроградное промывание уретры с последующим растворением (</a:t>
            </a:r>
            <a:r>
              <a:rPr lang="ru-RU" sz="1800" dirty="0" err="1" smtClean="0">
                <a:latin typeface="Book Antiqua" pitchFamily="18" charset="0"/>
              </a:rPr>
              <a:t>струвитов</a:t>
            </a:r>
            <a:r>
              <a:rPr lang="ru-RU" sz="1800" dirty="0" smtClean="0">
                <a:latin typeface="Book Antiqua" pitchFamily="18" charset="0"/>
              </a:rPr>
              <a:t>, </a:t>
            </a:r>
            <a:r>
              <a:rPr lang="ru-RU" sz="1800" dirty="0" err="1" smtClean="0">
                <a:latin typeface="Book Antiqua" pitchFamily="18" charset="0"/>
              </a:rPr>
              <a:t>уратов</a:t>
            </a:r>
            <a:r>
              <a:rPr lang="ru-RU" sz="1800" dirty="0" smtClean="0">
                <a:latin typeface="Book Antiqua" pitchFamily="18" charset="0"/>
              </a:rPr>
              <a:t> и </a:t>
            </a:r>
            <a:r>
              <a:rPr lang="ru-RU" sz="1800" dirty="0" err="1" smtClean="0">
                <a:latin typeface="Book Antiqua" pitchFamily="18" charset="0"/>
              </a:rPr>
              <a:t>цистинов</a:t>
            </a:r>
            <a:r>
              <a:rPr lang="ru-RU" sz="1800" dirty="0" smtClean="0">
                <a:latin typeface="Book Antiqua" pitchFamily="18" charset="0"/>
              </a:rPr>
              <a:t>) или </a:t>
            </a:r>
            <a:r>
              <a:rPr lang="ru-RU" sz="1800" dirty="0" err="1" smtClean="0">
                <a:latin typeface="Book Antiqua" pitchFamily="18" charset="0"/>
              </a:rPr>
              <a:t>цистотомия</a:t>
            </a:r>
            <a:r>
              <a:rPr lang="ru-RU" sz="1800" dirty="0" smtClean="0">
                <a:latin typeface="Book Antiqua" pitchFamily="18" charset="0"/>
              </a:rPr>
              <a:t> (оксалаты кальция, другие содержащие кальций и двуокись кремния </a:t>
            </a:r>
            <a:r>
              <a:rPr lang="ru-RU" sz="1800" dirty="0" err="1" smtClean="0">
                <a:latin typeface="Book Antiqua" pitchFamily="18" charset="0"/>
              </a:rPr>
              <a:t>уролиты</a:t>
            </a:r>
            <a:r>
              <a:rPr lang="ru-RU" sz="1800" dirty="0" smtClean="0">
                <a:latin typeface="Book Antiqua" pitchFamily="18" charset="0"/>
              </a:rPr>
              <a:t>) — это единственный метод лечения уретрального </a:t>
            </a:r>
            <a:r>
              <a:rPr lang="ru-RU" sz="1800" dirty="0" err="1" smtClean="0">
                <a:latin typeface="Book Antiqua" pitchFamily="18" charset="0"/>
              </a:rPr>
              <a:t>уролитиаза</a:t>
            </a:r>
            <a:r>
              <a:rPr lang="ru-RU" sz="1800" dirty="0" smtClean="0">
                <a:latin typeface="Book Antiqua" pitchFamily="18" charset="0"/>
              </a:rPr>
              <a:t>. </a:t>
            </a:r>
            <a:br>
              <a:rPr lang="ru-RU" sz="1800" dirty="0" smtClean="0">
                <a:latin typeface="Book Antiqua" pitchFamily="18" charset="0"/>
              </a:rPr>
            </a:br>
            <a:endParaRPr lang="ru-RU" sz="1800" dirty="0" smtClean="0">
              <a:latin typeface="Book Antiqua" pitchFamily="18" charset="0"/>
            </a:endParaRPr>
          </a:p>
          <a:p>
            <a:r>
              <a:rPr lang="ru-RU" sz="1800" dirty="0" smtClean="0">
                <a:latin typeface="Book Antiqua" pitchFamily="18" charset="0"/>
              </a:rPr>
              <a:t> После ретроградного промывания рецидивы обструкции бывают очень редко. У котов этот метод, как правило, не применяется, у кобелей этот </a:t>
            </a:r>
            <a:r>
              <a:rPr lang="ru-RU" sz="1800" dirty="0" err="1" smtClean="0">
                <a:latin typeface="Book Antiqua" pitchFamily="18" charset="0"/>
              </a:rPr>
              <a:t>малотравматичный</a:t>
            </a:r>
            <a:r>
              <a:rPr lang="ru-RU" sz="1800" dirty="0" smtClean="0">
                <a:latin typeface="Book Antiqua" pitchFamily="18" charset="0"/>
              </a:rPr>
              <a:t> метод рекомендуется к применению часто.</a:t>
            </a:r>
          </a:p>
          <a:p>
            <a:endParaRPr lang="ru-RU" sz="18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612845"/>
            <a:ext cx="842493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Book Antiqua" pitchFamily="18" charset="0"/>
              </a:rPr>
              <a:t>3) </a:t>
            </a:r>
            <a:r>
              <a:rPr lang="ru-RU" dirty="0" err="1" smtClean="0">
                <a:latin typeface="Book Antiqua" pitchFamily="18" charset="0"/>
              </a:rPr>
              <a:t>Уретростомия</a:t>
            </a:r>
            <a:r>
              <a:rPr lang="ru-RU" dirty="0" smtClean="0">
                <a:latin typeface="Book Antiqua" pitchFamily="18" charset="0"/>
              </a:rPr>
              <a:t> применяется для самцов, когда манипуляции или ретроградное промывание не имели успеха. </a:t>
            </a:r>
            <a:r>
              <a:rPr lang="ru-RU" dirty="0" err="1" smtClean="0">
                <a:latin typeface="Book Antiqua" pitchFamily="18" charset="0"/>
              </a:rPr>
              <a:t>Уретростомия</a:t>
            </a:r>
            <a:r>
              <a:rPr lang="ru-RU" dirty="0" smtClean="0">
                <a:latin typeface="Book Antiqua" pitchFamily="18" charset="0"/>
              </a:rPr>
              <a:t> создает постоянное отверстие в уретре. Этот метод применяется при рецидивирующих обструкциях </a:t>
            </a:r>
            <a:r>
              <a:rPr lang="ru-RU" dirty="0" err="1" smtClean="0">
                <a:latin typeface="Book Antiqua" pitchFamily="18" charset="0"/>
              </a:rPr>
              <a:t>пенисной</a:t>
            </a:r>
            <a:r>
              <a:rPr lang="ru-RU" dirty="0" smtClean="0">
                <a:latin typeface="Book Antiqua" pitchFamily="18" charset="0"/>
              </a:rPr>
              <a:t> части уретры у котов и иногда у кобелей. Хотя это единственный метод лечения животных с постоянной обструкцией уретры, но его нужно применять осторожно, потому что по некоторым данным, в 17% случаев </a:t>
            </a:r>
            <a:r>
              <a:rPr lang="ru-RU" dirty="0" err="1" smtClean="0">
                <a:latin typeface="Book Antiqua" pitchFamily="18" charset="0"/>
              </a:rPr>
              <a:t>уретростомия</a:t>
            </a:r>
            <a:r>
              <a:rPr lang="ru-RU" dirty="0" smtClean="0">
                <a:latin typeface="Book Antiqua" pitchFamily="18" charset="0"/>
              </a:rPr>
              <a:t> котов приводит к послеоперационной инфекции мочевых путей. У 10% котов </a:t>
            </a:r>
            <a:r>
              <a:rPr lang="ru-RU" dirty="0" err="1" smtClean="0">
                <a:latin typeface="Book Antiqua" pitchFamily="18" charset="0"/>
              </a:rPr>
              <a:t>уретростомия</a:t>
            </a:r>
            <a:r>
              <a:rPr lang="ru-RU" dirty="0" smtClean="0">
                <a:latin typeface="Book Antiqua" pitchFamily="18" charset="0"/>
              </a:rPr>
              <a:t> и изменения диеты также приводят к послеоперационной инфекции, в то время как ни у одной из кошек, которых лечат диетой, не наблюдается инфекции мочевых путей.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980728"/>
            <a:ext cx="7725544" cy="5145435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>
                <a:solidFill>
                  <a:schemeClr val="tx2"/>
                </a:solidFill>
              </a:rPr>
              <a:t>Статистика  заболеваний мочевыводящих путей</a:t>
            </a:r>
          </a:p>
          <a:p>
            <a:r>
              <a:rPr lang="en-US" sz="2800" dirty="0" err="1" smtClean="0"/>
              <a:t>Struvite</a:t>
            </a:r>
            <a:r>
              <a:rPr lang="en-US" sz="2800" dirty="0" smtClean="0"/>
              <a:t>  7% + Oxalate  5% = </a:t>
            </a:r>
            <a:r>
              <a:rPr lang="en-US" sz="2800" dirty="0" err="1" smtClean="0"/>
              <a:t>Urotilias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/>
              <a:t>Neoplasia</a:t>
            </a:r>
            <a:r>
              <a:rPr lang="en-US" sz="2800" dirty="0" smtClean="0"/>
              <a:t> 2%</a:t>
            </a:r>
          </a:p>
          <a:p>
            <a:r>
              <a:rPr lang="en-US" sz="2800" dirty="0" smtClean="0"/>
              <a:t>Anatomic 11% (</a:t>
            </a:r>
            <a:r>
              <a:rPr lang="ru-RU" sz="2800" dirty="0" smtClean="0"/>
              <a:t>опухоли, инфекция)</a:t>
            </a:r>
            <a:endParaRPr lang="en-US" sz="2800" dirty="0" smtClean="0"/>
          </a:p>
          <a:p>
            <a:r>
              <a:rPr lang="ru-RU" sz="2800" dirty="0" smtClean="0"/>
              <a:t>Поведенческие проблемы 9%</a:t>
            </a:r>
            <a:r>
              <a:rPr lang="en-US" sz="2800" dirty="0" smtClean="0"/>
              <a:t> (</a:t>
            </a:r>
            <a:r>
              <a:rPr lang="ru-RU" sz="2800" dirty="0" smtClean="0"/>
              <a:t>драки)</a:t>
            </a:r>
          </a:p>
          <a:p>
            <a:r>
              <a:rPr lang="ru-RU" sz="2800" dirty="0" err="1" smtClean="0"/>
              <a:t>Инф</a:t>
            </a:r>
            <a:r>
              <a:rPr lang="ru-RU" sz="2800" dirty="0" smtClean="0"/>
              <a:t>. мочевыводящих путей 1%</a:t>
            </a:r>
          </a:p>
          <a:p>
            <a:r>
              <a:rPr lang="en-US" sz="2800" dirty="0" smtClean="0">
                <a:solidFill>
                  <a:srgbClr val="C00000"/>
                </a:solidFill>
              </a:rPr>
              <a:t>        Stress 65% </a:t>
            </a:r>
            <a:r>
              <a:rPr lang="en-US" sz="2800" dirty="0" smtClean="0"/>
              <a:t>(</a:t>
            </a:r>
            <a:r>
              <a:rPr lang="ru-RU" sz="2800" dirty="0" err="1" smtClean="0"/>
              <a:t>идиопат</a:t>
            </a:r>
            <a:r>
              <a:rPr lang="ru-RU" sz="2800" dirty="0" smtClean="0"/>
              <a:t>. </a:t>
            </a:r>
            <a:r>
              <a:rPr lang="ru-RU" sz="2800" dirty="0" err="1" smtClean="0"/>
              <a:t>заб</a:t>
            </a:r>
            <a:r>
              <a:rPr lang="ru-RU" sz="2800" dirty="0" smtClean="0"/>
              <a:t>.)</a:t>
            </a:r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>
                <a:latin typeface="Book Antiqua" pitchFamily="18" charset="0"/>
              </a:rPr>
              <a:t>Растворение </a:t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Растворить можно </a:t>
            </a:r>
            <a:r>
              <a:rPr lang="ru-RU" sz="1800" dirty="0" err="1" smtClean="0">
                <a:latin typeface="Book Antiqua" pitchFamily="18" charset="0"/>
              </a:rPr>
              <a:t>струвитные</a:t>
            </a:r>
            <a:r>
              <a:rPr lang="ru-RU" sz="1800" dirty="0" smtClean="0">
                <a:latin typeface="Book Antiqua" pitchFamily="18" charset="0"/>
              </a:rPr>
              <a:t>, </a:t>
            </a:r>
            <a:r>
              <a:rPr lang="ru-RU" sz="1800" dirty="0" err="1" smtClean="0">
                <a:latin typeface="Book Antiqua" pitchFamily="18" charset="0"/>
              </a:rPr>
              <a:t>уратные</a:t>
            </a:r>
            <a:r>
              <a:rPr lang="ru-RU" sz="1800" dirty="0" smtClean="0">
                <a:latin typeface="Book Antiqua" pitchFamily="18" charset="0"/>
              </a:rPr>
              <a:t> и </a:t>
            </a:r>
            <a:r>
              <a:rPr lang="ru-RU" sz="1800" dirty="0" err="1" smtClean="0">
                <a:latin typeface="Book Antiqua" pitchFamily="18" charset="0"/>
              </a:rPr>
              <a:t>цистиновые</a:t>
            </a:r>
            <a:r>
              <a:rPr lang="ru-RU" sz="1800" dirty="0" smtClean="0">
                <a:latin typeface="Book Antiqua" pitchFamily="18" charset="0"/>
              </a:rPr>
              <a:t> конкременты. Это единственный метод удаления камней у животных с </a:t>
            </a:r>
            <a:r>
              <a:rPr lang="ru-RU" sz="1800" dirty="0" err="1" smtClean="0">
                <a:latin typeface="Book Antiqua" pitchFamily="18" charset="0"/>
              </a:rPr>
              <a:t>уролитиазом</a:t>
            </a:r>
            <a:r>
              <a:rPr lang="ru-RU" sz="1800" dirty="0" smtClean="0">
                <a:latin typeface="Book Antiqua" pitchFamily="18" charset="0"/>
              </a:rPr>
              <a:t>, не угрожающим жизни. Растворение применяют для камней в почках или мочевом пузыре. Если присутствует инфекция мочевых путей, на основании результатов посева мочи и теста на чувствительность назначают антибиотики, которые являются частью лечения. Детали лечения рассмотрены ниже. 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err="1" smtClean="0">
                <a:latin typeface="Book Antiqua" pitchFamily="18" charset="0"/>
              </a:rPr>
              <a:t>Струвиты</a:t>
            </a:r>
            <a:r>
              <a:rPr lang="ru-RU" sz="1800" dirty="0" smtClean="0">
                <a:latin typeface="Book Antiqua" pitchFamily="18" charset="0"/>
              </a:rPr>
              <a:t> (аммонийный фосфат магния, </a:t>
            </a:r>
            <a:r>
              <a:rPr lang="ru-RU" sz="1800" dirty="0" err="1" smtClean="0">
                <a:latin typeface="Book Antiqua" pitchFamily="18" charset="0"/>
              </a:rPr>
              <a:t>трипельфосфаты</a:t>
            </a:r>
            <a:r>
              <a:rPr lang="ru-RU" sz="1800" dirty="0" smtClean="0">
                <a:latin typeface="Book Antiqua" pitchFamily="18" charset="0"/>
              </a:rPr>
              <a:t>). Для растворения камней </a:t>
            </a:r>
            <a:r>
              <a:rPr lang="ru-RU" sz="1800" dirty="0" err="1" smtClean="0">
                <a:latin typeface="Book Antiqua" pitchFamily="18" charset="0"/>
              </a:rPr>
              <a:t>струвитного</a:t>
            </a:r>
            <a:r>
              <a:rPr lang="ru-RU" sz="1800" dirty="0" smtClean="0">
                <a:latin typeface="Book Antiqua" pitchFamily="18" charset="0"/>
              </a:rPr>
              <a:t> типа достаточно строго придерживаться специальных ветеринарных диет. На российском рынке они представлены достаточно широко.  Корма фирм Пурина (UR) и </a:t>
            </a:r>
            <a:r>
              <a:rPr lang="ru-RU" sz="1800" dirty="0" err="1" smtClean="0">
                <a:latin typeface="Book Antiqua" pitchFamily="18" charset="0"/>
              </a:rPr>
              <a:t>Хиллс</a:t>
            </a:r>
            <a:r>
              <a:rPr lang="ru-RU" sz="1800" dirty="0" smtClean="0">
                <a:latin typeface="Book Antiqua" pitchFamily="18" charset="0"/>
              </a:rPr>
              <a:t> (</a:t>
            </a:r>
            <a:r>
              <a:rPr lang="ru-RU" sz="1800" dirty="0" err="1" smtClean="0">
                <a:latin typeface="Book Antiqua" pitchFamily="18" charset="0"/>
              </a:rPr>
              <a:t>s</a:t>
            </a:r>
            <a:r>
              <a:rPr lang="ru-RU" sz="1800" dirty="0" smtClean="0">
                <a:latin typeface="Book Antiqua" pitchFamily="18" charset="0"/>
              </a:rPr>
              <a:t>/</a:t>
            </a:r>
            <a:r>
              <a:rPr lang="ru-RU" sz="1800" dirty="0" err="1" smtClean="0">
                <a:latin typeface="Book Antiqua" pitchFamily="18" charset="0"/>
              </a:rPr>
              <a:t>d</a:t>
            </a:r>
            <a:r>
              <a:rPr lang="ru-RU" sz="1800" dirty="0" smtClean="0">
                <a:latin typeface="Book Antiqua" pitchFamily="18" charset="0"/>
              </a:rPr>
              <a:t>, </a:t>
            </a:r>
            <a:r>
              <a:rPr lang="ru-RU" sz="1800" dirty="0" err="1" smtClean="0">
                <a:latin typeface="Book Antiqua" pitchFamily="18" charset="0"/>
              </a:rPr>
              <a:t>c</a:t>
            </a:r>
            <a:r>
              <a:rPr lang="ru-RU" sz="1800" dirty="0" smtClean="0">
                <a:latin typeface="Book Antiqua" pitchFamily="18" charset="0"/>
              </a:rPr>
              <a:t>/</a:t>
            </a:r>
            <a:r>
              <a:rPr lang="ru-RU" sz="1800" dirty="0" err="1" smtClean="0">
                <a:latin typeface="Book Antiqua" pitchFamily="18" charset="0"/>
              </a:rPr>
              <a:t>d</a:t>
            </a:r>
            <a:r>
              <a:rPr lang="ru-RU" sz="1800" dirty="0" smtClean="0">
                <a:latin typeface="Book Antiqua" pitchFamily="18" charset="0"/>
              </a:rPr>
              <a:t>). Эти корма способствуют </a:t>
            </a:r>
            <a:r>
              <a:rPr lang="ru-RU" sz="1800" dirty="0" err="1" smtClean="0">
                <a:latin typeface="Book Antiqua" pitchFamily="18" charset="0"/>
              </a:rPr>
              <a:t>закислению</a:t>
            </a:r>
            <a:r>
              <a:rPr lang="ru-RU" sz="1800" dirty="0" smtClean="0">
                <a:latin typeface="Book Antiqua" pitchFamily="18" charset="0"/>
              </a:rPr>
              <a:t> мочи, вызывая растворение </a:t>
            </a:r>
            <a:r>
              <a:rPr lang="ru-RU" sz="1800" dirty="0" err="1" smtClean="0">
                <a:latin typeface="Book Antiqua" pitchFamily="18" charset="0"/>
              </a:rPr>
              <a:t>струвитов</a:t>
            </a:r>
            <a:r>
              <a:rPr lang="ru-RU" sz="1800" dirty="0" smtClean="0">
                <a:latin typeface="Book Antiqua" pitchFamily="18" charset="0"/>
              </a:rPr>
              <a:t>. Кроме того, повышенное содержание натрия в этих диетах стимулирует диурез (мочевыделение), что способствует промыванию мочевого пузыря и скорейшему выведению скопившихся солей. При не осложненной бактериальными инфекциями мочекаменной болезни лечение специальными диетами приносит положительные результаты уже на 4-5 день после начала лечения. Следует отметить, что как можно более раннее обращение к ветеринарному врачу и ранняя постановка диагноза мочекаменной болезни способствует скорейшему выздоровлению животного и сводит к минимуму возможные рецидивы заболевания. Огромное значение имеет соблюдение владельцем режима кормления животного. </a:t>
            </a:r>
            <a:r>
              <a:rPr lang="ru-RU" sz="1800" b="1" dirty="0" smtClean="0">
                <a:latin typeface="Book Antiqua" pitchFamily="18" charset="0"/>
              </a:rPr>
              <a:t>НИЧЕГО</a:t>
            </a:r>
            <a:r>
              <a:rPr lang="ru-RU" sz="1800" dirty="0" smtClean="0">
                <a:latin typeface="Book Antiqua" pitchFamily="18" charset="0"/>
              </a:rPr>
              <a:t>, кроме специальной диеты, животному больше </a:t>
            </a:r>
            <a:r>
              <a:rPr lang="ru-RU" sz="1800" b="1" dirty="0" smtClean="0">
                <a:latin typeface="Book Antiqua" pitchFamily="18" charset="0"/>
              </a:rPr>
              <a:t>ДАВАТЬ НЕЛЬЗЯ</a:t>
            </a:r>
            <a:r>
              <a:rPr lang="ru-RU" sz="1800" dirty="0" smtClean="0">
                <a:latin typeface="Book Antiqua" pitchFamily="18" charset="0"/>
              </a:rPr>
              <a:t>!!!</a:t>
            </a:r>
            <a:endParaRPr lang="ru-RU" sz="18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300" dirty="0" smtClean="0">
                <a:latin typeface="Book Antiqua" pitchFamily="18" charset="0"/>
              </a:rPr>
              <a:t>Контроль качества лечения проводят лабораторными исследованиями мочи и рентгеновской диагностикой наличия камней в мочевом пузыре. При отсутствии камней в моче и на снимках лечение признается эффективным и задачей владельца в дальнейшем является ОБЯЗАТЕЛЬНОЕ исследование мочи хотя бы раз в полгода. Оптимальный срок контрольной сдачи анализов – 3 месяца. </a:t>
            </a:r>
            <a:br>
              <a:rPr lang="ru-RU" sz="2300" dirty="0" smtClean="0">
                <a:latin typeface="Book Antiqua" pitchFamily="18" charset="0"/>
              </a:rPr>
            </a:br>
            <a:r>
              <a:rPr lang="ru-RU" sz="2300" dirty="0" smtClean="0">
                <a:latin typeface="Book Antiqua" pitchFamily="18" charset="0"/>
              </a:rPr>
              <a:t/>
            </a:r>
            <a:br>
              <a:rPr lang="ru-RU" sz="2300" dirty="0" smtClean="0">
                <a:latin typeface="Book Antiqua" pitchFamily="18" charset="0"/>
              </a:rPr>
            </a:br>
            <a:r>
              <a:rPr lang="ru-RU" sz="2300" dirty="0" smtClean="0">
                <a:latin typeface="Book Antiqua" pitchFamily="18" charset="0"/>
              </a:rPr>
              <a:t>Лабораторно оценивается РН мочи, а также наличие и анализ осадка мочи, определение вида и количества мочевых кристаллов.</a:t>
            </a:r>
          </a:p>
          <a:p>
            <a:pPr>
              <a:buNone/>
            </a:pPr>
            <a:endParaRPr lang="ru-RU" sz="2300" dirty="0" smtClean="0">
              <a:latin typeface="Book Antiqua" pitchFamily="18" charset="0"/>
            </a:endParaRPr>
          </a:p>
          <a:p>
            <a:pPr>
              <a:buNone/>
            </a:pPr>
            <a:r>
              <a:rPr lang="ru-RU" sz="2300" dirty="0" smtClean="0">
                <a:latin typeface="Book Antiqua" pitchFamily="18" charset="0"/>
              </a:rPr>
              <a:t/>
            </a:r>
            <a:br>
              <a:rPr lang="ru-RU" sz="2300" dirty="0" smtClean="0">
                <a:latin typeface="Book Antiqua" pitchFamily="18" charset="0"/>
              </a:rPr>
            </a:br>
            <a:r>
              <a:rPr lang="ru-RU" sz="2600" b="1" dirty="0" smtClean="0">
                <a:latin typeface="Book Antiqua" pitchFamily="18" charset="0"/>
              </a:rPr>
              <a:t>Лечение нерастворимых </a:t>
            </a:r>
            <a:r>
              <a:rPr lang="ru-RU" sz="2600" b="1" dirty="0" err="1" smtClean="0">
                <a:latin typeface="Book Antiqua" pitchFamily="18" charset="0"/>
              </a:rPr>
              <a:t>уролитов</a:t>
            </a:r>
            <a:endParaRPr lang="ru-RU" sz="2600" dirty="0" smtClean="0">
              <a:latin typeface="Book Antiqua" pitchFamily="18" charset="0"/>
            </a:endParaRPr>
          </a:p>
          <a:p>
            <a:r>
              <a:rPr lang="ru-RU" sz="2300" b="1" dirty="0" smtClean="0">
                <a:latin typeface="Book Antiqua" pitchFamily="18" charset="0"/>
              </a:rPr>
              <a:t>-Оксалаты кальция</a:t>
            </a:r>
            <a:r>
              <a:rPr lang="ru-RU" sz="2300" dirty="0" smtClean="0">
                <a:latin typeface="Book Antiqua" pitchFamily="18" charset="0"/>
              </a:rPr>
              <a:t> </a:t>
            </a:r>
            <a:br>
              <a:rPr lang="ru-RU" sz="2300" dirty="0" smtClean="0">
                <a:latin typeface="Book Antiqua" pitchFamily="18" charset="0"/>
              </a:rPr>
            </a:br>
            <a:r>
              <a:rPr lang="ru-RU" sz="2300" dirty="0" smtClean="0">
                <a:latin typeface="Book Antiqua" pitchFamily="18" charset="0"/>
              </a:rPr>
              <a:t/>
            </a:r>
            <a:br>
              <a:rPr lang="ru-RU" sz="2300" dirty="0" smtClean="0">
                <a:latin typeface="Book Antiqua" pitchFamily="18" charset="0"/>
              </a:rPr>
            </a:br>
            <a:r>
              <a:rPr lang="ru-RU" sz="2300" dirty="0" err="1" smtClean="0">
                <a:latin typeface="Book Antiqua" pitchFamily="18" charset="0"/>
              </a:rPr>
              <a:t>Оксалатокальциевые</a:t>
            </a:r>
            <a:r>
              <a:rPr lang="ru-RU" sz="2300" dirty="0" smtClean="0">
                <a:latin typeface="Book Antiqua" pitchFamily="18" charset="0"/>
              </a:rPr>
              <a:t> </a:t>
            </a:r>
            <a:r>
              <a:rPr lang="ru-RU" sz="2300" dirty="0" err="1" smtClean="0">
                <a:latin typeface="Book Antiqua" pitchFamily="18" charset="0"/>
              </a:rPr>
              <a:t>уролиты</a:t>
            </a:r>
            <a:r>
              <a:rPr lang="ru-RU" sz="2300" dirty="0" smtClean="0">
                <a:latin typeface="Book Antiqua" pitchFamily="18" charset="0"/>
              </a:rPr>
              <a:t> чаще встречаются у определенных пород собак (йоркширские терьеры и </a:t>
            </a:r>
            <a:r>
              <a:rPr lang="ru-RU" sz="2300" dirty="0" err="1" smtClean="0">
                <a:latin typeface="Book Antiqua" pitchFamily="18" charset="0"/>
              </a:rPr>
              <a:t>цвергшнауцеры</a:t>
            </a:r>
            <a:r>
              <a:rPr lang="ru-RU" sz="2300" dirty="0" smtClean="0">
                <a:latin typeface="Book Antiqua" pitchFamily="18" charset="0"/>
              </a:rPr>
              <a:t>), а в последние годы они стали встречаться заметно чаще, особенно у кошек.</a:t>
            </a:r>
            <a:br>
              <a:rPr lang="ru-RU" sz="2300" dirty="0" smtClean="0">
                <a:latin typeface="Book Antiqua" pitchFamily="18" charset="0"/>
              </a:rPr>
            </a:br>
            <a:r>
              <a:rPr lang="ru-RU" sz="2300" dirty="0" smtClean="0">
                <a:latin typeface="Book Antiqua" pitchFamily="18" charset="0"/>
              </a:rPr>
              <a:t/>
            </a:r>
            <a:br>
              <a:rPr lang="ru-RU" sz="2300" dirty="0" smtClean="0">
                <a:latin typeface="Book Antiqua" pitchFamily="18" charset="0"/>
              </a:rPr>
            </a:br>
            <a:r>
              <a:rPr lang="ru-RU" sz="2300" dirty="0" smtClean="0">
                <a:latin typeface="Book Antiqua" pitchFamily="18" charset="0"/>
              </a:rPr>
              <a:t>К сожалению, этот вид кристаллов совершенно нерастворим, и лечение данного типа мочекаменной болезни производится исключительно хирургически, удалением камней из мочевого пузыря. </a:t>
            </a:r>
            <a:br>
              <a:rPr lang="ru-RU" sz="2300" dirty="0" smtClean="0">
                <a:latin typeface="Book Antiqua" pitchFamily="18" charset="0"/>
              </a:rPr>
            </a:br>
            <a:r>
              <a:rPr lang="ru-RU" sz="2300" dirty="0" smtClean="0">
                <a:latin typeface="Book Antiqua" pitchFamily="18" charset="0"/>
              </a:rPr>
              <a:t/>
            </a:r>
            <a:br>
              <a:rPr lang="ru-RU" sz="2300" dirty="0" smtClean="0">
                <a:latin typeface="Book Antiqua" pitchFamily="18" charset="0"/>
              </a:rPr>
            </a:br>
            <a:r>
              <a:rPr lang="ru-RU" sz="2300" dirty="0" smtClean="0">
                <a:latin typeface="Book Antiqua" pitchFamily="18" charset="0"/>
              </a:rPr>
              <a:t>Для профилактики рецидивов необходимо снизить концентрацию кальция и оксалатов в моче. Профилактика возможна специальными диетами (</a:t>
            </a:r>
            <a:r>
              <a:rPr lang="ru-RU" sz="2300" dirty="0" err="1" smtClean="0">
                <a:latin typeface="Book Antiqua" pitchFamily="18" charset="0"/>
              </a:rPr>
              <a:t>Хиллс</a:t>
            </a:r>
            <a:r>
              <a:rPr lang="ru-RU" sz="2300" dirty="0" smtClean="0">
                <a:latin typeface="Book Antiqua" pitchFamily="18" charset="0"/>
              </a:rPr>
              <a:t> </a:t>
            </a:r>
            <a:r>
              <a:rPr lang="ru-RU" sz="2300" dirty="0" err="1" smtClean="0">
                <a:latin typeface="Book Antiqua" pitchFamily="18" charset="0"/>
              </a:rPr>
              <a:t>x</a:t>
            </a:r>
            <a:r>
              <a:rPr lang="ru-RU" sz="2300" dirty="0" smtClean="0">
                <a:latin typeface="Book Antiqua" pitchFamily="18" charset="0"/>
              </a:rPr>
              <a:t>/</a:t>
            </a:r>
            <a:r>
              <a:rPr lang="ru-RU" sz="2300" dirty="0" err="1" smtClean="0">
                <a:latin typeface="Book Antiqua" pitchFamily="18" charset="0"/>
              </a:rPr>
              <a:t>d</a:t>
            </a:r>
            <a:r>
              <a:rPr lang="ru-RU" sz="2300" dirty="0" smtClean="0">
                <a:latin typeface="Book Antiqua" pitchFamily="18" charset="0"/>
              </a:rPr>
              <a:t>, </a:t>
            </a:r>
            <a:r>
              <a:rPr lang="ru-RU" sz="2300" dirty="0" err="1" smtClean="0">
                <a:latin typeface="Book Antiqua" pitchFamily="18" charset="0"/>
              </a:rPr>
              <a:t>Eucanuba</a:t>
            </a:r>
            <a:r>
              <a:rPr lang="ru-RU" sz="2300" dirty="0" smtClean="0">
                <a:latin typeface="Book Antiqua" pitchFamily="18" charset="0"/>
              </a:rPr>
              <a:t> </a:t>
            </a:r>
            <a:r>
              <a:rPr lang="ru-RU" sz="2300" dirty="0" err="1" smtClean="0">
                <a:latin typeface="Book Antiqua" pitchFamily="18" charset="0"/>
              </a:rPr>
              <a:t>Oxalat</a:t>
            </a:r>
            <a:r>
              <a:rPr lang="ru-RU" sz="2300" dirty="0" smtClean="0">
                <a:latin typeface="Book Antiqua" pitchFamily="18" charset="0"/>
              </a:rPr>
              <a:t> </a:t>
            </a:r>
            <a:r>
              <a:rPr lang="ru-RU" sz="2300" dirty="0" err="1" smtClean="0">
                <a:latin typeface="Book Antiqua" pitchFamily="18" charset="0"/>
              </a:rPr>
              <a:t>Urinary</a:t>
            </a:r>
            <a:r>
              <a:rPr lang="ru-RU" sz="2300" dirty="0" smtClean="0">
                <a:latin typeface="Book Antiqua" pitchFamily="18" charset="0"/>
              </a:rPr>
              <a:t> </a:t>
            </a:r>
            <a:r>
              <a:rPr lang="ru-RU" sz="2300" dirty="0" err="1" smtClean="0">
                <a:latin typeface="Book Antiqua" pitchFamily="18" charset="0"/>
              </a:rPr>
              <a:t>Formula</a:t>
            </a:r>
            <a:r>
              <a:rPr lang="ru-RU" sz="2300" dirty="0" smtClean="0">
                <a:latin typeface="Book Antiqua" pitchFamily="18" charset="0"/>
              </a:rPr>
              <a:t> и др.). </a:t>
            </a:r>
          </a:p>
          <a:p>
            <a:r>
              <a:rPr lang="ru-RU" sz="2300" dirty="0" smtClean="0">
                <a:latin typeface="Book Antiqua" pitchFamily="18" charset="0"/>
              </a:rPr>
              <a:t>Повторюсь. ПРОФИЛАКТИКА. </a:t>
            </a:r>
            <a:r>
              <a:rPr lang="ru-RU" sz="2300" b="1" dirty="0" smtClean="0">
                <a:latin typeface="Book Antiqua" pitchFamily="18" charset="0"/>
              </a:rPr>
              <a:t>Но не растворение </a:t>
            </a:r>
            <a:r>
              <a:rPr lang="ru-RU" sz="2300" b="1" dirty="0" err="1" smtClean="0">
                <a:latin typeface="Book Antiqua" pitchFamily="18" charset="0"/>
              </a:rPr>
              <a:t>оксалатных</a:t>
            </a:r>
            <a:r>
              <a:rPr lang="ru-RU" sz="2300" b="1" dirty="0" smtClean="0">
                <a:latin typeface="Book Antiqua" pitchFamily="18" charset="0"/>
              </a:rPr>
              <a:t> конкрементов!</a:t>
            </a:r>
            <a:endParaRPr lang="ru-RU" sz="2300" dirty="0" smtClean="0">
              <a:latin typeface="Book Antiqua" pitchFamily="18" charset="0"/>
            </a:endParaRPr>
          </a:p>
          <a:p>
            <a:endParaRPr lang="ru-RU" sz="1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800" b="1" dirty="0" smtClean="0">
                <a:latin typeface="Book Antiqua" pitchFamily="18" charset="0"/>
              </a:rPr>
              <a:t>       -Фосфаты кальция</a:t>
            </a:r>
            <a:r>
              <a:rPr lang="ru-RU" sz="1800" dirty="0" smtClean="0">
                <a:latin typeface="Book Antiqua" pitchFamily="18" charset="0"/>
              </a:rPr>
              <a:t> 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Фосфатно-кальциевая </a:t>
            </a:r>
            <a:r>
              <a:rPr lang="ru-RU" sz="1800" dirty="0" err="1" smtClean="0">
                <a:latin typeface="Book Antiqua" pitchFamily="18" charset="0"/>
              </a:rPr>
              <a:t>кристаллурия</a:t>
            </a:r>
            <a:r>
              <a:rPr lang="ru-RU" sz="1800" dirty="0" smtClean="0">
                <a:latin typeface="Book Antiqua" pitchFamily="18" charset="0"/>
              </a:rPr>
              <a:t> проявляется в различных формах: как в аморфной (фосфаты кальция), так и в виде </a:t>
            </a:r>
            <a:r>
              <a:rPr lang="ru-RU" sz="1800" dirty="0" err="1" smtClean="0">
                <a:latin typeface="Book Antiqua" pitchFamily="18" charset="0"/>
              </a:rPr>
              <a:t>гидрофосфатов</a:t>
            </a:r>
            <a:r>
              <a:rPr lang="ru-RU" sz="1800" dirty="0" smtClean="0">
                <a:latin typeface="Book Antiqua" pitchFamily="18" charset="0"/>
              </a:rPr>
              <a:t> кальция (</a:t>
            </a:r>
            <a:r>
              <a:rPr lang="ru-RU" sz="1800" dirty="0" err="1" smtClean="0">
                <a:latin typeface="Book Antiqua" pitchFamily="18" charset="0"/>
              </a:rPr>
              <a:t>брушита</a:t>
            </a:r>
            <a:r>
              <a:rPr lang="ru-RU" sz="1800" dirty="0" smtClean="0">
                <a:latin typeface="Book Antiqua" pitchFamily="18" charset="0"/>
              </a:rPr>
              <a:t>). Эти минералы часто присутствуют в смешанных </a:t>
            </a:r>
            <a:r>
              <a:rPr lang="ru-RU" sz="1800" dirty="0" err="1" smtClean="0">
                <a:latin typeface="Book Antiqua" pitchFamily="18" charset="0"/>
              </a:rPr>
              <a:t>уролитах</a:t>
            </a:r>
            <a:r>
              <a:rPr lang="ru-RU" sz="1800" dirty="0" smtClean="0">
                <a:latin typeface="Book Antiqua" pitchFamily="18" charset="0"/>
              </a:rPr>
              <a:t> вместе со </a:t>
            </a:r>
            <a:r>
              <a:rPr lang="ru-RU" sz="1800" dirty="0" err="1" smtClean="0">
                <a:latin typeface="Book Antiqua" pitchFamily="18" charset="0"/>
              </a:rPr>
              <a:t>струвитами</a:t>
            </a:r>
            <a:r>
              <a:rPr lang="ru-RU" sz="1800" dirty="0" smtClean="0">
                <a:latin typeface="Book Antiqua" pitchFamily="18" charset="0"/>
              </a:rPr>
              <a:t>, </a:t>
            </a:r>
            <a:r>
              <a:rPr lang="ru-RU" sz="1800" dirty="0" err="1" smtClean="0">
                <a:latin typeface="Book Antiqua" pitchFamily="18" charset="0"/>
              </a:rPr>
              <a:t>уратами</a:t>
            </a:r>
            <a:r>
              <a:rPr lang="ru-RU" sz="1800" dirty="0" smtClean="0">
                <a:latin typeface="Book Antiqua" pitchFamily="18" charset="0"/>
              </a:rPr>
              <a:t> или оксалатами кальция. Большинство кристаллов фосфата кальция (за исключением </a:t>
            </a:r>
            <a:r>
              <a:rPr lang="ru-RU" sz="1800" dirty="0" err="1" smtClean="0">
                <a:latin typeface="Book Antiqua" pitchFamily="18" charset="0"/>
              </a:rPr>
              <a:t>брушита</a:t>
            </a:r>
            <a:r>
              <a:rPr lang="ru-RU" sz="1800" dirty="0" smtClean="0">
                <a:latin typeface="Book Antiqua" pitchFamily="18" charset="0"/>
              </a:rPr>
              <a:t>) чувствительны к </a:t>
            </a:r>
            <a:r>
              <a:rPr lang="ru-RU" sz="1800" dirty="0" err="1" smtClean="0">
                <a:latin typeface="Book Antiqua" pitchFamily="18" charset="0"/>
              </a:rPr>
              <a:t>рН</a:t>
            </a:r>
            <a:r>
              <a:rPr lang="ru-RU" sz="1800" dirty="0" smtClean="0">
                <a:latin typeface="Book Antiqua" pitchFamily="18" charset="0"/>
              </a:rPr>
              <a:t> мочи, и образуются в щелочной моче. 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Медикаментозный протокол для растворения этих </a:t>
            </a:r>
            <a:r>
              <a:rPr lang="ru-RU" sz="1800" dirty="0" err="1" smtClean="0">
                <a:latin typeface="Book Antiqua" pitchFamily="18" charset="0"/>
              </a:rPr>
              <a:t>уролитов</a:t>
            </a:r>
            <a:r>
              <a:rPr lang="ru-RU" sz="1800" dirty="0" smtClean="0">
                <a:latin typeface="Book Antiqua" pitchFamily="18" charset="0"/>
              </a:rPr>
              <a:t> еще не разработан, поэтому рекомендуется хирургическое удаление и профилактика </a:t>
            </a:r>
            <a:r>
              <a:rPr lang="ru-RU" sz="1800" dirty="0" err="1" smtClean="0">
                <a:latin typeface="Book Antiqua" pitchFamily="18" charset="0"/>
              </a:rPr>
              <a:t>гиперкальциурии</a:t>
            </a:r>
            <a:r>
              <a:rPr lang="ru-RU" sz="1800" dirty="0" smtClean="0">
                <a:latin typeface="Book Antiqua" pitchFamily="18" charset="0"/>
              </a:rPr>
              <a:t> (как и в случае </a:t>
            </a:r>
            <a:r>
              <a:rPr lang="ru-RU" sz="1800" dirty="0" err="1" smtClean="0">
                <a:latin typeface="Book Antiqua" pitchFamily="18" charset="0"/>
              </a:rPr>
              <a:t>оксалатокальциевого</a:t>
            </a:r>
            <a:r>
              <a:rPr lang="ru-RU" sz="1800" dirty="0" smtClean="0">
                <a:latin typeface="Book Antiqua" pitchFamily="18" charset="0"/>
              </a:rPr>
              <a:t> </a:t>
            </a:r>
            <a:r>
              <a:rPr lang="ru-RU" sz="1800" dirty="0" err="1" smtClean="0">
                <a:latin typeface="Book Antiqua" pitchFamily="18" charset="0"/>
              </a:rPr>
              <a:t>уролитиаза</a:t>
            </a:r>
            <a:r>
              <a:rPr lang="ru-RU" sz="1800" dirty="0" smtClean="0">
                <a:latin typeface="Book Antiqua" pitchFamily="18" charset="0"/>
              </a:rPr>
              <a:t>), но не подщелачивание мочи.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b="1" dirty="0" smtClean="0">
                <a:latin typeface="Book Antiqua" pitchFamily="18" charset="0"/>
              </a:rPr>
              <a:t>-Двуокись кремния (силикаты) </a:t>
            </a:r>
            <a:br>
              <a:rPr lang="ru-RU" sz="1800" b="1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/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Силикатные </a:t>
            </a:r>
            <a:r>
              <a:rPr lang="ru-RU" sz="1800" dirty="0" err="1" smtClean="0">
                <a:latin typeface="Book Antiqua" pitchFamily="18" charset="0"/>
              </a:rPr>
              <a:t>уролиты</a:t>
            </a:r>
            <a:r>
              <a:rPr lang="ru-RU" sz="1800" dirty="0" smtClean="0">
                <a:latin typeface="Book Antiqua" pitchFamily="18" charset="0"/>
              </a:rPr>
              <a:t> редко встречаются у собак. Их именуют «камни Джека». </a:t>
            </a:r>
            <a:r>
              <a:rPr lang="ru-RU" sz="1800" dirty="0" err="1" smtClean="0">
                <a:latin typeface="Book Antiqua" pitchFamily="18" charset="0"/>
              </a:rPr>
              <a:t>Этиопатогенез</a:t>
            </a:r>
            <a:r>
              <a:rPr lang="ru-RU" sz="1800" dirty="0" smtClean="0">
                <a:latin typeface="Book Antiqua" pitchFamily="18" charset="0"/>
              </a:rPr>
              <a:t> этих </a:t>
            </a:r>
            <a:r>
              <a:rPr lang="ru-RU" sz="1800" dirty="0" err="1" smtClean="0">
                <a:latin typeface="Book Antiqua" pitchFamily="18" charset="0"/>
              </a:rPr>
              <a:t>уролитов</a:t>
            </a:r>
            <a:r>
              <a:rPr lang="ru-RU" sz="1800" dirty="0" smtClean="0">
                <a:latin typeface="Book Antiqua" pitchFamily="18" charset="0"/>
              </a:rPr>
              <a:t> до конца не ясен, однако считается, что риск образования этих камней повышается, если собака поедает землю или загрязненные землей виды овощей (брюква, свекла). </a:t>
            </a:r>
            <a:br>
              <a:rPr lang="ru-RU" sz="1800" dirty="0" smtClean="0">
                <a:latin typeface="Book Antiqua" pitchFamily="18" charset="0"/>
              </a:rPr>
            </a:br>
            <a:r>
              <a:rPr lang="ru-RU" sz="1800" dirty="0" smtClean="0">
                <a:latin typeface="Book Antiqua" pitchFamily="18" charset="0"/>
              </a:rPr>
              <a:t>При клинических симптомах единственным методом лечения является хирургическое удаление камней, а в качестве профилактики рекомендуется следить, чтобы собака не ела землю или растительность, загрязненную ею.</a:t>
            </a:r>
            <a:endParaRPr lang="ru-RU" sz="1800" dirty="0">
              <a:latin typeface="Book Antiqua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6" name="Содержимое 5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655164"/>
            <a:ext cx="4038600" cy="3020873"/>
          </a:xfrm>
        </p:spPr>
      </p:pic>
      <p:pic>
        <p:nvPicPr>
          <p:cNvPr id="7" name="Содержимое 6" descr="4e2be00d4235b827e79f653ef1c04654_500_0_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626894"/>
            <a:ext cx="4038600" cy="3077413"/>
          </a:xfrm>
        </p:spPr>
      </p:pic>
      <p:sp>
        <p:nvSpPr>
          <p:cNvPr id="5" name="Прямоугольник 4"/>
          <p:cNvSpPr/>
          <p:nvPr/>
        </p:nvSpPr>
        <p:spPr>
          <a:xfrm>
            <a:off x="467544" y="0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latin typeface="Book Antiqua" pitchFamily="18" charset="0"/>
              </a:rPr>
              <a:t>Случай 1.</a:t>
            </a:r>
            <a:r>
              <a:rPr lang="ru-RU" dirty="0" smtClean="0">
                <a:latin typeface="Book Antiqua" pitchFamily="18" charset="0"/>
              </a:rPr>
              <a:t/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>Собака, кобель, порода - брюссельский </a:t>
            </a:r>
            <a:r>
              <a:rPr lang="ru-RU" dirty="0" err="1" smtClean="0">
                <a:latin typeface="Book Antiqua" pitchFamily="18" charset="0"/>
              </a:rPr>
              <a:t>гриффон</a:t>
            </a:r>
            <a:r>
              <a:rPr lang="ru-RU" dirty="0" smtClean="0">
                <a:latin typeface="Book Antiqua" pitchFamily="18" charset="0"/>
              </a:rPr>
              <a:t>, возраст - 4 года.</a:t>
            </a:r>
            <a:br>
              <a:rPr lang="ru-RU" dirty="0" smtClean="0">
                <a:latin typeface="Book Antiqua" pitchFamily="18" charset="0"/>
              </a:rPr>
            </a:br>
            <a:r>
              <a:rPr lang="ru-RU" dirty="0" smtClean="0">
                <a:latin typeface="Book Antiqua" pitchFamily="18" charset="0"/>
              </a:rPr>
              <a:t>В течение двух лет животное проходило лечение по поводу мочекаменной болезни. После проведения рентген- и </a:t>
            </a:r>
            <a:r>
              <a:rPr lang="ru-RU" dirty="0" err="1" smtClean="0">
                <a:latin typeface="Book Antiqua" pitchFamily="18" charset="0"/>
              </a:rPr>
              <a:t>УЗИ-диагностики</a:t>
            </a:r>
            <a:r>
              <a:rPr lang="ru-RU" dirty="0" smtClean="0">
                <a:latin typeface="Book Antiqua" pitchFamily="18" charset="0"/>
              </a:rPr>
              <a:t> в полости мочевого пузыря обнаружен конкремент размером 2 см. </a:t>
            </a:r>
            <a:br>
              <a:rPr lang="ru-RU" dirty="0" smtClean="0">
                <a:latin typeface="Book Antiqua" pitchFamily="18" charset="0"/>
              </a:rPr>
            </a:br>
            <a:endParaRPr lang="ru-RU" dirty="0" smtClean="0">
              <a:latin typeface="Book Antiqua" pitchFamily="18" charset="0"/>
            </a:endParaRPr>
          </a:p>
          <a:p>
            <a:r>
              <a:rPr lang="ru-RU" i="1" dirty="0" smtClean="0">
                <a:latin typeface="Book Antiqua" pitchFamily="18" charset="0"/>
              </a:rPr>
              <a:t>Конкремент в полости мочевого пузыря на рентгеновском снимке (слева) и снимке УЗИ (справа).</a:t>
            </a:r>
            <a:endParaRPr lang="ru-RU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/>
          </a:bodyPr>
          <a:lstStyle/>
          <a:p>
            <a:r>
              <a:rPr lang="ru-RU" sz="2400" i="1" dirty="0" smtClean="0"/>
              <a:t>Камень, удалённый из мочевого пузыря.</a:t>
            </a:r>
            <a:endParaRPr lang="ru-RU" sz="2400" dirty="0"/>
          </a:p>
        </p:txBody>
      </p:sp>
      <p:pic>
        <p:nvPicPr>
          <p:cNvPr id="39941" name="Picture 5" descr="C:\Users\Пользователь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8158" y="1988840"/>
            <a:ext cx="4747684" cy="356076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b="1" u="sng" dirty="0" smtClean="0"/>
              <a:t/>
            </a:r>
            <a:br>
              <a:rPr lang="ru-RU" sz="2200" b="1" u="sng" dirty="0" smtClean="0"/>
            </a:br>
            <a:r>
              <a:rPr lang="ru-RU" sz="2200" b="1" u="sng" dirty="0" smtClean="0"/>
              <a:t/>
            </a:r>
            <a:br>
              <a:rPr lang="ru-RU" sz="2200" b="1" u="sng" dirty="0" smtClean="0"/>
            </a:br>
            <a:r>
              <a:rPr lang="ru-RU" sz="2200" b="1" u="sng" dirty="0" smtClean="0"/>
              <a:t>Случай 2.</a:t>
            </a:r>
            <a:br>
              <a:rPr lang="ru-RU" sz="2200" b="1" u="sng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Собака, кобель, порода - немецкая овчарка, возраст - 8 лет.</a:t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200" i="1" dirty="0" smtClean="0"/>
              <a:t>После проведения УЗИ- (слева) и </a:t>
            </a:r>
            <a:r>
              <a:rPr lang="ru-RU" sz="2200" i="1" dirty="0" err="1" smtClean="0"/>
              <a:t>рентген-диагностики</a:t>
            </a:r>
            <a:r>
              <a:rPr lang="ru-RU" sz="2200" i="1" dirty="0" smtClean="0"/>
              <a:t> (справа)</a:t>
            </a:r>
            <a:br>
              <a:rPr lang="ru-RU" sz="2200" i="1" dirty="0" smtClean="0"/>
            </a:br>
            <a:r>
              <a:rPr lang="ru-RU" sz="2200" i="1" dirty="0" smtClean="0"/>
              <a:t> в полости мочевого пузыря обнаружен конкремент диаметром 4 см. </a:t>
            </a:r>
            <a:endParaRPr lang="ru-RU" sz="2200" dirty="0"/>
          </a:p>
        </p:txBody>
      </p:sp>
      <p:pic>
        <p:nvPicPr>
          <p:cNvPr id="40962" name="Picture 2" descr="C:\Users\Пользователь\Desktop\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35382"/>
            <a:ext cx="4038600" cy="3055598"/>
          </a:xfrm>
          <a:prstGeom prst="rect">
            <a:avLst/>
          </a:prstGeom>
          <a:noFill/>
        </p:spPr>
      </p:pic>
      <p:pic>
        <p:nvPicPr>
          <p:cNvPr id="40963" name="Picture 3" descr="C:\Users\Пользователь\Desktop\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ru-RU" sz="2400" i="1" dirty="0" smtClean="0"/>
              <a:t>Удаление камня из полости мочевого пузыря.</a:t>
            </a:r>
            <a:endParaRPr lang="ru-RU" sz="2400" dirty="0"/>
          </a:p>
        </p:txBody>
      </p:sp>
      <p:pic>
        <p:nvPicPr>
          <p:cNvPr id="5" name="Picture 2" descr="C:\Users\Пользователь\Desktop\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</p:spPr>
      </p:pic>
      <p:pic>
        <p:nvPicPr>
          <p:cNvPr id="43010" name="Picture 2" descr="C:\Users\Пользователь\Desktop\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348880"/>
            <a:ext cx="4038600" cy="302877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>
                <a:latin typeface="Comic Sans MS" pitchFamily="66" charset="0"/>
              </a:rPr>
              <a:t>Спасибо за внимание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1026" name="Picture 2" descr="C:\Users\Пользователь\Desktop\1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1900" b="11900"/>
          <a:stretch>
            <a:fillRect/>
          </a:stretch>
        </p:blipFill>
        <p:spPr bwMode="auto">
          <a:xfrm>
            <a:off x="1792288" y="612774"/>
            <a:ext cx="5486400" cy="46164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Bookman Old Style" pitchFamily="18" charset="0"/>
                <a:ea typeface="Batang" pitchFamily="18" charset="-127"/>
              </a:rPr>
              <a:t>Тщательно собранный анамнез очень важен при постановке предварительного диагноза </a:t>
            </a:r>
            <a:r>
              <a:rPr lang="ru-RU" sz="2000" dirty="0" err="1" smtClean="0">
                <a:latin typeface="Bookman Old Style" pitchFamily="18" charset="0"/>
                <a:ea typeface="Batang" pitchFamily="18" charset="-127"/>
              </a:rPr>
              <a:t>идиопатического</a:t>
            </a:r>
            <a:r>
              <a:rPr lang="ru-RU" sz="2000" dirty="0" smtClean="0">
                <a:latin typeface="Bookman Old Style" pitchFamily="18" charset="0"/>
                <a:ea typeface="Batang" pitchFamily="18" charset="-127"/>
              </a:rPr>
              <a:t> цистита. Диагноз ставим методом исключения:</a:t>
            </a:r>
            <a:endParaRPr lang="ru-RU" sz="2000" dirty="0">
              <a:latin typeface="Bookman Old Style" pitchFamily="18" charset="0"/>
              <a:ea typeface="Batang" pitchFamily="18" charset="-127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5832648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2000" dirty="0" smtClean="0">
              <a:latin typeface="Bookman Old Style" pitchFamily="18" charset="0"/>
              <a:ea typeface="Batang" pitchFamily="18" charset="-127"/>
            </a:endParaRPr>
          </a:p>
          <a:p>
            <a:endParaRPr lang="ru-RU" sz="2000" dirty="0" smtClean="0">
              <a:latin typeface="Bookman Old Style" pitchFamily="18" charset="0"/>
              <a:ea typeface="Batang" pitchFamily="18" charset="-127"/>
            </a:endParaRPr>
          </a:p>
          <a:p>
            <a:endParaRPr lang="ru-RU" sz="2000" dirty="0" smtClean="0">
              <a:latin typeface="Bookman Old Style" pitchFamily="18" charset="0"/>
              <a:ea typeface="Batang" pitchFamily="18" charset="-127"/>
            </a:endParaRPr>
          </a:p>
          <a:p>
            <a:endParaRPr lang="ru-RU" sz="2000" dirty="0" smtClean="0">
              <a:latin typeface="Bookman Old Style" pitchFamily="18" charset="0"/>
              <a:ea typeface="Batang" pitchFamily="18" charset="-127"/>
            </a:endParaRPr>
          </a:p>
          <a:p>
            <a:r>
              <a:rPr lang="ru-RU" sz="2000" dirty="0" smtClean="0">
                <a:latin typeface="Bookman Old Style" pitchFamily="18" charset="0"/>
                <a:ea typeface="Batang" pitchFamily="18" charset="-127"/>
              </a:rPr>
              <a:t>Повторяемость и рецидивы клинических симптомов в </a:t>
            </a:r>
            <a:r>
              <a:rPr lang="ru-RU" sz="2000" dirty="0" err="1" smtClean="0">
                <a:latin typeface="Bookman Old Style" pitchFamily="18" charset="0"/>
                <a:ea typeface="Batang" pitchFamily="18" charset="-127"/>
              </a:rPr>
              <a:t>теч</a:t>
            </a:r>
            <a:r>
              <a:rPr lang="ru-RU" sz="2000" dirty="0" smtClean="0">
                <a:latin typeface="Bookman Old Style" pitchFamily="18" charset="0"/>
                <a:ea typeface="Batang" pitchFamily="18" charset="-127"/>
              </a:rPr>
              <a:t>. </a:t>
            </a:r>
          </a:p>
          <a:p>
            <a:pPr>
              <a:buNone/>
            </a:pPr>
            <a:r>
              <a:rPr lang="ru-RU" sz="2000" dirty="0" smtClean="0">
                <a:latin typeface="Bookman Old Style" pitchFamily="18" charset="0"/>
                <a:ea typeface="Batang" pitchFamily="18" charset="-127"/>
              </a:rPr>
              <a:t>    5-7 дней – затем спонтанно исчезают – рецидив через неделю, мес., 3 мес..</a:t>
            </a:r>
            <a:endParaRPr lang="ru-RU" sz="2000" dirty="0" smtClean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  <a:p>
            <a:r>
              <a:rPr lang="ru-RU" sz="2000" dirty="0" err="1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Переурия</a:t>
            </a:r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–мочеиспускание вне лотка!</a:t>
            </a:r>
          </a:p>
          <a:p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При пальпации боль, если камней несколько возможна крепитация.</a:t>
            </a:r>
          </a:p>
          <a:p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Микроскопия мочи – </a:t>
            </a:r>
            <a:r>
              <a:rPr lang="ru-RU" sz="2000" dirty="0" err="1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эритр</a:t>
            </a:r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., </a:t>
            </a:r>
            <a:r>
              <a:rPr lang="ru-RU" sz="2000" dirty="0" err="1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лейк</a:t>
            </a:r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., </a:t>
            </a:r>
            <a:r>
              <a:rPr lang="ru-RU" sz="2000" dirty="0" err="1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эпител</a:t>
            </a:r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ru-RU" sz="2000" dirty="0" err="1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кл</a:t>
            </a:r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.; посев – даёт отриц. результат.</a:t>
            </a:r>
          </a:p>
          <a:p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УЗИ диагностика – утолщение стенки </a:t>
            </a:r>
            <a:r>
              <a:rPr lang="ru-RU" sz="2000" dirty="0" err="1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моч</a:t>
            </a:r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. пузыря</a:t>
            </a:r>
          </a:p>
          <a:p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На </a:t>
            </a:r>
            <a:r>
              <a:rPr lang="en-US" sz="2000" dirty="0" err="1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Rg</a:t>
            </a:r>
            <a:r>
              <a:rPr lang="en-US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увидеть сложно, поэтому используется контраст       ( анат. дефект дивертикул), но чаще соответствует </a:t>
            </a:r>
            <a:r>
              <a:rPr lang="en-US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N</a:t>
            </a:r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Цистоскопия – кровоизлияния в </a:t>
            </a:r>
            <a:r>
              <a:rPr lang="ru-RU" sz="2000" dirty="0" err="1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подслизистой</a:t>
            </a:r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 оболочке.</a:t>
            </a:r>
          </a:p>
          <a:p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Биопсия – </a:t>
            </a:r>
            <a:r>
              <a:rPr lang="ru-RU" sz="2000" dirty="0" err="1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эритр</a:t>
            </a:r>
            <a:r>
              <a:rPr lang="ru-RU" sz="2000" dirty="0" smtClean="0">
                <a:latin typeface="Bookman Old Style" pitchFamily="18" charset="0"/>
                <a:ea typeface="Arial Unicode MS" pitchFamily="34" charset="-128"/>
                <a:cs typeface="Arial Unicode MS" pitchFamily="34" charset="-128"/>
              </a:rPr>
              <a:t>., фиброз, отёк тучных клеток.</a:t>
            </a:r>
          </a:p>
          <a:p>
            <a:endParaRPr lang="ru-RU" sz="2400" dirty="0" smtClean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  <a:p>
            <a:endParaRPr lang="ru-RU" sz="2400" dirty="0" smtClean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  <a:p>
            <a:endParaRPr lang="ru-RU" sz="2400" dirty="0">
              <a:latin typeface="Bookman Old Style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32656"/>
            <a:ext cx="84969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itchFamily="18" charset="0"/>
              </a:rPr>
              <a:t>Аномальная реакция на </a:t>
            </a:r>
            <a:r>
              <a:rPr lang="en-US" dirty="0" smtClean="0">
                <a:solidFill>
                  <a:srgbClr val="C00000"/>
                </a:solidFill>
                <a:latin typeface="Book Antiqua" pitchFamily="18" charset="0"/>
              </a:rPr>
              <a:t>stress</a:t>
            </a:r>
            <a:r>
              <a:rPr lang="ru-RU" dirty="0" smtClean="0">
                <a:latin typeface="Book Antiqua" pitchFamily="18" charset="0"/>
              </a:rPr>
              <a:t>!    </a:t>
            </a:r>
          </a:p>
          <a:p>
            <a:r>
              <a:rPr lang="ru-RU" dirty="0" smtClean="0">
                <a:latin typeface="Book Antiqua" pitchFamily="18" charset="0"/>
              </a:rPr>
              <a:t>Раздражающие вещества действуют  на </a:t>
            </a:r>
            <a:r>
              <a:rPr lang="ru-RU" dirty="0" err="1" smtClean="0">
                <a:latin typeface="Book Antiqua" pitchFamily="18" charset="0"/>
              </a:rPr>
              <a:t>уроэпителий</a:t>
            </a:r>
            <a:r>
              <a:rPr lang="ru-RU" dirty="0" smtClean="0">
                <a:latin typeface="Book Antiqua" pitchFamily="18" charset="0"/>
              </a:rPr>
              <a:t>  </a:t>
            </a:r>
            <a:endParaRPr lang="ru-RU" dirty="0">
              <a:latin typeface="Book Antiqu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980728"/>
            <a:ext cx="85689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Book Antiqua" pitchFamily="18" charset="0"/>
              </a:rPr>
              <a:t>нарушение слоя (</a:t>
            </a:r>
            <a:r>
              <a:rPr lang="en-US" dirty="0" smtClean="0">
                <a:latin typeface="Book Antiqua" pitchFamily="18" charset="0"/>
              </a:rPr>
              <a:t>GAG)</a:t>
            </a:r>
            <a:r>
              <a:rPr lang="ru-RU" dirty="0" smtClean="0">
                <a:latin typeface="Book Antiqua" pitchFamily="18" charset="0"/>
              </a:rPr>
              <a:t> </a:t>
            </a:r>
            <a:r>
              <a:rPr lang="ru-RU" dirty="0" err="1" smtClean="0">
                <a:latin typeface="Book Antiqua" pitchFamily="18" charset="0"/>
              </a:rPr>
              <a:t>глюкозаминоглюканов</a:t>
            </a:r>
            <a:r>
              <a:rPr lang="ru-RU" dirty="0" smtClean="0">
                <a:latin typeface="Book Antiqua" pitchFamily="18" charset="0"/>
              </a:rPr>
              <a:t> ( моча постоянно контактирует со слизистой         вызывает воспаление и   болевой импульс (передают с –волокна).</a:t>
            </a:r>
          </a:p>
          <a:p>
            <a:r>
              <a:rPr lang="ru-RU" dirty="0" smtClean="0">
                <a:latin typeface="Book Antiqua" pitchFamily="18" charset="0"/>
              </a:rPr>
              <a:t>При повышении стресса задействуются с – волокна        плотность и кол – во                 с- волокон увеличивается        постоянная стимуляция с -  волокон приводит к усилению болевого синдрома.  Поэтому даже при заполнении мочевого пузыря мочой уже подаётся болевой импульс, т.е. – теперь даже </a:t>
            </a:r>
            <a:r>
              <a:rPr lang="en-US" dirty="0" smtClean="0">
                <a:latin typeface="Book Antiqua" pitchFamily="18" charset="0"/>
              </a:rPr>
              <a:t>N</a:t>
            </a:r>
            <a:r>
              <a:rPr lang="ru-RU" dirty="0" smtClean="0">
                <a:latin typeface="Book Antiqua" pitchFamily="18" charset="0"/>
              </a:rPr>
              <a:t> сигнал вызывает позыв болевого симптома.</a:t>
            </a:r>
          </a:p>
          <a:p>
            <a:endParaRPr lang="ru-RU" dirty="0" smtClean="0">
              <a:latin typeface="Book Antiqua" pitchFamily="18" charset="0"/>
            </a:endParaRPr>
          </a:p>
          <a:p>
            <a:pPr algn="ctr"/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Причины неизвестны! Чем же лечить?</a:t>
            </a:r>
            <a:endParaRPr lang="ru-RU" sz="2000" dirty="0" smtClean="0">
              <a:latin typeface="Book Antiqua" pitchFamily="18" charset="0"/>
            </a:endParaRPr>
          </a:p>
          <a:p>
            <a:r>
              <a:rPr lang="ru-RU" dirty="0" smtClean="0">
                <a:latin typeface="Book Antiqua" pitchFamily="18" charset="0"/>
              </a:rPr>
              <a:t>     Основное – снижение факторов </a:t>
            </a:r>
            <a:r>
              <a:rPr lang="en-US" dirty="0" err="1" smtClean="0">
                <a:solidFill>
                  <a:srgbClr val="C00000"/>
                </a:solidFill>
                <a:latin typeface="Book Antiqua" pitchFamily="18" charset="0"/>
              </a:rPr>
              <a:t>stressa</a:t>
            </a:r>
            <a:r>
              <a:rPr lang="en-US" dirty="0" smtClean="0">
                <a:solidFill>
                  <a:srgbClr val="C00000"/>
                </a:solidFill>
                <a:latin typeface="Book Antiqua" pitchFamily="18" charset="0"/>
              </a:rPr>
              <a:t>!</a:t>
            </a:r>
          </a:p>
          <a:p>
            <a:r>
              <a:rPr lang="ru-RU" dirty="0" smtClean="0">
                <a:latin typeface="Book Antiqua" pitchFamily="18" charset="0"/>
              </a:rPr>
              <a:t>     Отдельный лоток для каждой кошки, очень тщательный его туалет.</a:t>
            </a:r>
          </a:p>
          <a:p>
            <a:r>
              <a:rPr lang="ru-RU" dirty="0" smtClean="0">
                <a:latin typeface="Book Antiqua" pitchFamily="18" charset="0"/>
              </a:rPr>
              <a:t>     Безопасное место для животного, где бы оно могло прятаться.</a:t>
            </a:r>
          </a:p>
          <a:p>
            <a:r>
              <a:rPr lang="ru-RU" dirty="0" smtClean="0">
                <a:latin typeface="Book Antiqua" pitchFamily="18" charset="0"/>
              </a:rPr>
              <a:t>     Игрушки для улучшения ситуации или для того, чтобы жив. не скучало во время отсутствия хозяина.</a:t>
            </a:r>
          </a:p>
          <a:p>
            <a:r>
              <a:rPr lang="ru-RU" dirty="0" smtClean="0">
                <a:latin typeface="Book Antiqua" pitchFamily="18" charset="0"/>
              </a:rPr>
              <a:t>     Постоянный доступ к воде (кошки очень любят водяные </a:t>
            </a:r>
            <a:r>
              <a:rPr lang="ru-RU" dirty="0" err="1" smtClean="0">
                <a:latin typeface="Book Antiqua" pitchFamily="18" charset="0"/>
              </a:rPr>
              <a:t>фантанчики</a:t>
            </a:r>
            <a:r>
              <a:rPr lang="ru-RU" dirty="0" smtClean="0">
                <a:latin typeface="Book Antiqua" pitchFamily="18" charset="0"/>
              </a:rPr>
              <a:t>, воде можно придавать вкус).</a:t>
            </a:r>
          </a:p>
          <a:p>
            <a:r>
              <a:rPr lang="ru-RU" dirty="0" smtClean="0">
                <a:latin typeface="Book Antiqua" pitchFamily="18" charset="0"/>
              </a:rPr>
              <a:t>     Влажный корм (для разбавления мочи, понижения концентрации раздражающих веществ в моче).</a:t>
            </a:r>
          </a:p>
          <a:p>
            <a:r>
              <a:rPr lang="ru-RU" dirty="0" smtClean="0">
                <a:latin typeface="Book Antiqua" pitchFamily="18" charset="0"/>
              </a:rPr>
              <a:t>    Антиоксиданты + </a:t>
            </a:r>
            <a:r>
              <a:rPr lang="ru-RU" dirty="0" err="1" smtClean="0">
                <a:latin typeface="Book Antiqua" pitchFamily="18" charset="0"/>
              </a:rPr>
              <a:t>Полененасыщ</a:t>
            </a:r>
            <a:r>
              <a:rPr lang="ru-RU" dirty="0" smtClean="0">
                <a:latin typeface="Book Antiqua" pitchFamily="18" charset="0"/>
              </a:rPr>
              <a:t>. жирные кислоты         снижение рецидивов.</a:t>
            </a:r>
          </a:p>
          <a:p>
            <a:endParaRPr lang="ru-RU" sz="16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6156176" y="1988840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347864" y="2276872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3563888" y="1484784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6444208" y="836712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6300192" y="638132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476672"/>
            <a:ext cx="8352928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               Если нет улучшений:</a:t>
            </a:r>
          </a:p>
          <a:p>
            <a:pPr>
              <a:buFontTx/>
              <a:buChar char="-"/>
            </a:pPr>
            <a:r>
              <a:rPr lang="ru-RU" dirty="0" smtClean="0">
                <a:latin typeface="Book Antiqua" pitchFamily="18" charset="0"/>
              </a:rPr>
              <a:t>Антидепрессанты –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Амитриптилин</a:t>
            </a:r>
            <a:r>
              <a:rPr lang="ru-RU" dirty="0" smtClean="0">
                <a:latin typeface="Book Antiqua" pitchFamily="18" charset="0"/>
              </a:rPr>
              <a:t> 5-10 </a:t>
            </a:r>
            <a:r>
              <a:rPr lang="en-US" dirty="0" smtClean="0">
                <a:latin typeface="Book Antiqua" pitchFamily="18" charset="0"/>
              </a:rPr>
              <a:t>mg PO </a:t>
            </a:r>
            <a:r>
              <a:rPr lang="ru-RU" dirty="0" smtClean="0">
                <a:latin typeface="Book Antiqua" pitchFamily="18" charset="0"/>
              </a:rPr>
              <a:t>1 раз в день             через</a:t>
            </a:r>
          </a:p>
          <a:p>
            <a:r>
              <a:rPr lang="ru-RU" dirty="0" smtClean="0">
                <a:latin typeface="Book Antiqua" pitchFamily="18" charset="0"/>
              </a:rPr>
              <a:t>    6 -12 мес.  отсутствие клинических признаков.</a:t>
            </a:r>
          </a:p>
          <a:p>
            <a:r>
              <a:rPr lang="ru-RU" dirty="0" smtClean="0">
                <a:latin typeface="Book Antiqua" pitchFamily="18" charset="0"/>
              </a:rPr>
              <a:t>Побочный эффект – слишком спокойное животное, набор веса, образование камней в мочевом пузыре. </a:t>
            </a:r>
          </a:p>
          <a:p>
            <a:pPr>
              <a:buFontTx/>
              <a:buChar char="-"/>
            </a:pPr>
            <a:r>
              <a:rPr lang="ru-RU" dirty="0" smtClean="0">
                <a:latin typeface="Book Antiqua" pitchFamily="18" charset="0"/>
              </a:rPr>
              <a:t>Препараты с добавлением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GAG</a:t>
            </a:r>
            <a:r>
              <a:rPr lang="en-US" dirty="0" smtClean="0">
                <a:latin typeface="Book Antiqua" pitchFamily="18" charset="0"/>
              </a:rPr>
              <a:t> (</a:t>
            </a:r>
            <a:r>
              <a:rPr lang="ru-RU" dirty="0" err="1" smtClean="0">
                <a:latin typeface="Book Antiqua" pitchFamily="18" charset="0"/>
              </a:rPr>
              <a:t>глюкозаминоглюканов</a:t>
            </a:r>
            <a:r>
              <a:rPr lang="ru-RU" dirty="0" smtClean="0">
                <a:latin typeface="Book Antiqua" pitchFamily="18" charset="0"/>
              </a:rPr>
              <a:t>) заменителей</a:t>
            </a:r>
            <a:r>
              <a:rPr lang="en-US" dirty="0" smtClean="0">
                <a:latin typeface="Book Antiqua" pitchFamily="18" charset="0"/>
              </a:rPr>
              <a:t> - </a:t>
            </a:r>
          </a:p>
          <a:p>
            <a:r>
              <a:rPr lang="ru-RU" dirty="0" smtClean="0">
                <a:latin typeface="Book Antiqua" pitchFamily="18" charset="0"/>
              </a:rPr>
              <a:t> –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Алмирон</a:t>
            </a:r>
            <a:r>
              <a:rPr lang="ru-RU" dirty="0" smtClean="0">
                <a:latin typeface="Book Antiqua" pitchFamily="18" charset="0"/>
              </a:rPr>
              <a:t> 8 </a:t>
            </a:r>
            <a:r>
              <a:rPr lang="en-US" dirty="0" smtClean="0">
                <a:latin typeface="Book Antiqua" pitchFamily="18" charset="0"/>
              </a:rPr>
              <a:t>mg PO 2 </a:t>
            </a:r>
            <a:r>
              <a:rPr lang="ru-RU" dirty="0" smtClean="0">
                <a:latin typeface="Book Antiqua" pitchFamily="18" charset="0"/>
              </a:rPr>
              <a:t>раза в день.(часть </a:t>
            </a:r>
            <a:r>
              <a:rPr lang="ru-RU" dirty="0" err="1" smtClean="0">
                <a:latin typeface="Book Antiqua" pitchFamily="18" charset="0"/>
              </a:rPr>
              <a:t>пр-та</a:t>
            </a:r>
            <a:r>
              <a:rPr lang="ru-RU" dirty="0" smtClean="0">
                <a:latin typeface="Book Antiqua" pitchFamily="18" charset="0"/>
              </a:rPr>
              <a:t> выводится с мочой) – не выявлено сильного эффекта, но применяется при лечении.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Цистоскопия</a:t>
            </a:r>
            <a:r>
              <a:rPr lang="ru-RU" dirty="0" smtClean="0">
                <a:latin typeface="Book Antiqua" pitchFamily="18" charset="0"/>
              </a:rPr>
              <a:t> – расширение </a:t>
            </a:r>
            <a:r>
              <a:rPr lang="ru-RU" dirty="0" err="1" smtClean="0">
                <a:latin typeface="Book Antiqua" pitchFamily="18" charset="0"/>
              </a:rPr>
              <a:t>моч</a:t>
            </a:r>
            <a:r>
              <a:rPr lang="ru-RU" dirty="0" smtClean="0">
                <a:latin typeface="Book Antiqua" pitchFamily="18" charset="0"/>
              </a:rPr>
              <a:t>. пуз.               Давления            временное угнетение нервных клеток          улучшение слоя </a:t>
            </a:r>
            <a:r>
              <a:rPr lang="en-US" dirty="0" smtClean="0">
                <a:latin typeface="Book Antiqua" pitchFamily="18" charset="0"/>
              </a:rPr>
              <a:t>GAG          </a:t>
            </a:r>
            <a:r>
              <a:rPr lang="ru-RU" dirty="0" smtClean="0">
                <a:latin typeface="Book Antiqua" pitchFamily="18" charset="0"/>
              </a:rPr>
              <a:t>уменьшение болевых ощущений.</a:t>
            </a:r>
          </a:p>
          <a:p>
            <a:pPr>
              <a:buFontTx/>
              <a:buChar char="-"/>
            </a:pPr>
            <a:r>
              <a:rPr lang="ru-RU" dirty="0" smtClean="0">
                <a:latin typeface="Book Antiqua" pitchFamily="18" charset="0"/>
              </a:rPr>
              <a:t> 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Диметилсульфаксид</a:t>
            </a:r>
            <a:r>
              <a:rPr lang="ru-RU" dirty="0" smtClean="0">
                <a:latin typeface="Book Antiqua" pitchFamily="18" charset="0"/>
              </a:rPr>
              <a:t> прим. При лечении цистита у кошек 10% 10-20 </a:t>
            </a:r>
            <a:r>
              <a:rPr lang="en-US" dirty="0" smtClean="0">
                <a:latin typeface="Book Antiqua" pitchFamily="18" charset="0"/>
              </a:rPr>
              <a:t>ml </a:t>
            </a:r>
            <a:r>
              <a:rPr lang="ru-RU" dirty="0" smtClean="0">
                <a:latin typeface="Book Antiqua" pitchFamily="18" charset="0"/>
              </a:rPr>
              <a:t>вводится внутрь мочевого пуз. (анальгезирующий эффект и противовоспалительный, анти- бакт., -</a:t>
            </a:r>
            <a:r>
              <a:rPr lang="ru-RU" dirty="0" err="1" smtClean="0">
                <a:latin typeface="Book Antiqua" pitchFamily="18" charset="0"/>
              </a:rPr>
              <a:t>грибк</a:t>
            </a:r>
            <a:r>
              <a:rPr lang="ru-RU" dirty="0" smtClean="0">
                <a:latin typeface="Book Antiqua" pitchFamily="18" charset="0"/>
              </a:rPr>
              <a:t>., -вирус.</a:t>
            </a:r>
          </a:p>
          <a:p>
            <a:pPr>
              <a:buFontTx/>
              <a:buChar char="-"/>
            </a:pPr>
            <a:r>
              <a:rPr lang="ru-RU" dirty="0" smtClean="0">
                <a:latin typeface="Book Antiqua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Хлорамфеникол</a:t>
            </a:r>
            <a:r>
              <a:rPr lang="ru-RU" dirty="0" smtClean="0">
                <a:latin typeface="Book Antiqua" pitchFamily="18" charset="0"/>
              </a:rPr>
              <a:t> (</a:t>
            </a:r>
            <a:r>
              <a:rPr lang="en-US" dirty="0" err="1" smtClean="0">
                <a:latin typeface="Book Antiqua" pitchFamily="18" charset="0"/>
              </a:rPr>
              <a:t>Chloramphenicol</a:t>
            </a:r>
            <a:r>
              <a:rPr lang="en-US" dirty="0" smtClean="0">
                <a:latin typeface="Book Antiqua" pitchFamily="18" charset="0"/>
              </a:rPr>
              <a:t>) – </a:t>
            </a:r>
            <a:r>
              <a:rPr lang="ru-RU" dirty="0" smtClean="0">
                <a:latin typeface="Book Antiqua" pitchFamily="18" charset="0"/>
              </a:rPr>
              <a:t>улучшения в 70%.</a:t>
            </a:r>
          </a:p>
          <a:p>
            <a:pPr>
              <a:buFontTx/>
              <a:buChar char="-"/>
            </a:pPr>
            <a:r>
              <a:rPr lang="ru-RU" dirty="0" smtClean="0">
                <a:latin typeface="Book Antiqua" pitchFamily="18" charset="0"/>
              </a:rPr>
              <a:t> Но! Улучшения могут наблюдаться само </a:t>
            </a:r>
            <a:r>
              <a:rPr lang="ru-RU" dirty="0" err="1" smtClean="0">
                <a:latin typeface="Book Antiqua" pitchFamily="18" charset="0"/>
              </a:rPr>
              <a:t>сабой</a:t>
            </a:r>
            <a:r>
              <a:rPr lang="ru-RU" dirty="0" smtClean="0">
                <a:latin typeface="Book Antiqua" pitchFamily="18" charset="0"/>
              </a:rPr>
              <a:t>, без применения этих лек. в – </a:t>
            </a:r>
            <a:r>
              <a:rPr lang="ru-RU" dirty="0" err="1" smtClean="0">
                <a:latin typeface="Book Antiqua" pitchFamily="18" charset="0"/>
              </a:rPr>
              <a:t>в</a:t>
            </a:r>
            <a:r>
              <a:rPr lang="ru-RU" dirty="0" smtClean="0">
                <a:latin typeface="Book Antiqua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ru-RU" dirty="0" err="1" smtClean="0">
                <a:latin typeface="Book Antiqua" pitchFamily="18" charset="0"/>
              </a:rPr>
              <a:t>Преднизалон</a:t>
            </a:r>
            <a:r>
              <a:rPr lang="ru-RU" dirty="0" smtClean="0">
                <a:latin typeface="Book Antiqua" pitchFamily="18" charset="0"/>
              </a:rPr>
              <a:t> - ? </a:t>
            </a:r>
          </a:p>
          <a:p>
            <a:pPr>
              <a:buFontTx/>
              <a:buChar char="-"/>
            </a:pPr>
            <a:r>
              <a:rPr lang="ru-RU" dirty="0" err="1" smtClean="0">
                <a:latin typeface="Book Antiqua" pitchFamily="18" charset="0"/>
              </a:rPr>
              <a:t>Антигистамины</a:t>
            </a:r>
            <a:r>
              <a:rPr lang="ru-RU" dirty="0" smtClean="0">
                <a:latin typeface="Book Antiqua" pitchFamily="18" charset="0"/>
              </a:rPr>
              <a:t> эффективны. </a:t>
            </a:r>
            <a:endParaRPr lang="ru-RU" dirty="0">
              <a:latin typeface="Book Antiqua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7308304" y="1268760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6732240" y="3140968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5292080" y="3068960"/>
            <a:ext cx="0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444208" y="3429000"/>
            <a:ext cx="28803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563888" y="3429000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716016" y="3140968"/>
            <a:ext cx="21602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Book Antiqua" pitchFamily="18" charset="0"/>
              </a:rPr>
              <a:t>              Все слушатели в сборе. </a:t>
            </a:r>
          </a:p>
          <a:p>
            <a:r>
              <a:rPr lang="ru-RU" sz="2400" dirty="0" smtClean="0">
                <a:latin typeface="Book Antiqua" pitchFamily="18" charset="0"/>
              </a:rPr>
              <a:t>      Начинается самое интересное!</a:t>
            </a:r>
            <a:endParaRPr lang="ru-RU" sz="2400" dirty="0">
              <a:latin typeface="Book Antiqua" pitchFamily="18" charset="0"/>
            </a:endParaRPr>
          </a:p>
        </p:txBody>
      </p:sp>
      <p:pic>
        <p:nvPicPr>
          <p:cNvPr id="5" name="Picture 2" descr="C:\Users\Пользователь\Desktop\прп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3675" b="23675"/>
          <a:stretch>
            <a:fillRect/>
          </a:stretch>
        </p:blipFill>
        <p:spPr bwMode="auto">
          <a:xfrm>
            <a:off x="1763688" y="548680"/>
            <a:ext cx="5486400" cy="4466927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Batang" pitchFamily="18" charset="-127"/>
                <a:ea typeface="Batang" pitchFamily="18" charset="-127"/>
              </a:rPr>
              <a:t>Обструкция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6419056" cy="2188840"/>
          </a:xfrm>
        </p:spPr>
        <p:txBody>
          <a:bodyPr>
            <a:normAutofit fontScale="92500"/>
          </a:bodyPr>
          <a:lstStyle/>
          <a:p>
            <a:r>
              <a:rPr lang="ru-RU" sz="2400" dirty="0" smtClean="0">
                <a:latin typeface="Book Antiqua" pitchFamily="18" charset="0"/>
              </a:rPr>
              <a:t>Причины обструкции:</a:t>
            </a:r>
          </a:p>
          <a:p>
            <a:r>
              <a:rPr lang="ru-RU" sz="2400" dirty="0" smtClean="0">
                <a:latin typeface="Book Antiqua" pitchFamily="18" charset="0"/>
              </a:rPr>
              <a:t>Уретральные пробки  18%</a:t>
            </a:r>
          </a:p>
          <a:p>
            <a:r>
              <a:rPr lang="ru-RU" sz="2400" dirty="0" err="1" smtClean="0">
                <a:latin typeface="Book Antiqua" pitchFamily="18" charset="0"/>
              </a:rPr>
              <a:t>Идиопатик</a:t>
            </a:r>
            <a:r>
              <a:rPr lang="ru-RU" sz="2400" dirty="0" smtClean="0">
                <a:latin typeface="Book Antiqua" pitchFamily="18" charset="0"/>
              </a:rPr>
              <a:t> 51%</a:t>
            </a:r>
          </a:p>
          <a:p>
            <a:r>
              <a:rPr lang="ru-RU" sz="2400" dirty="0" smtClean="0">
                <a:latin typeface="Book Antiqua" pitchFamily="18" charset="0"/>
              </a:rPr>
              <a:t>Наличие </a:t>
            </a:r>
            <a:r>
              <a:rPr lang="ru-RU" sz="2400" dirty="0" err="1" smtClean="0">
                <a:latin typeface="Book Antiqua" pitchFamily="18" charset="0"/>
              </a:rPr>
              <a:t>уролитов</a:t>
            </a:r>
            <a:r>
              <a:rPr lang="ru-RU" sz="2400" dirty="0" smtClean="0">
                <a:latin typeface="Book Antiqua" pitchFamily="18" charset="0"/>
              </a:rPr>
              <a:t> 30%</a:t>
            </a:r>
          </a:p>
          <a:p>
            <a:r>
              <a:rPr lang="ru-RU" sz="2400" dirty="0" smtClean="0">
                <a:latin typeface="Book Antiqua" pitchFamily="18" charset="0"/>
              </a:rPr>
              <a:t>Преобладание бактериальной флоры 1% </a:t>
            </a:r>
          </a:p>
          <a:p>
            <a:endParaRPr lang="ru-RU" dirty="0"/>
          </a:p>
        </p:txBody>
      </p:sp>
      <p:pic>
        <p:nvPicPr>
          <p:cNvPr id="5" name="Содержимое 4" descr="кот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131840" y="3861048"/>
            <a:ext cx="4038600" cy="2362676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440160"/>
          </a:xfrm>
        </p:spPr>
        <p:txBody>
          <a:bodyPr>
            <a:noAutofit/>
          </a:bodyPr>
          <a:lstStyle/>
          <a:p>
            <a:r>
              <a:rPr lang="ru-RU" sz="1800" dirty="0" smtClean="0"/>
              <a:t>Обструкцию могут вызвать уретральные пробки, в отличии от камней они не плотные. Кристаллы располагаются свободно, не имеют регулярную структуру.</a:t>
            </a:r>
            <a:br>
              <a:rPr lang="ru-RU" sz="1800" dirty="0" smtClean="0"/>
            </a:br>
            <a:r>
              <a:rPr lang="ru-RU" sz="1800" dirty="0" smtClean="0"/>
              <a:t>  Такие пробки образ. под простатой в уретре (</a:t>
            </a:r>
            <a:r>
              <a:rPr lang="ru-RU" sz="1800" dirty="0" err="1" smtClean="0"/>
              <a:t>поперечно-полос.мускулат</a:t>
            </a:r>
            <a:r>
              <a:rPr lang="ru-RU" sz="1800" dirty="0" smtClean="0"/>
              <a:t>.)</a:t>
            </a:r>
            <a:endParaRPr lang="ru-RU" sz="1800" dirty="0"/>
          </a:p>
        </p:txBody>
      </p:sp>
      <p:pic>
        <p:nvPicPr>
          <p:cNvPr id="4" name="Содержимое 3" descr="мп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77310" y="1600200"/>
            <a:ext cx="4789379" cy="4525963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1734</TotalTime>
  <Words>1631</Words>
  <Application>Microsoft Office PowerPoint</Application>
  <PresentationFormat>Экран (4:3)</PresentationFormat>
  <Paragraphs>194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 Мочеполовая система. </vt:lpstr>
      <vt:lpstr> Мочеполовая система  </vt:lpstr>
      <vt:lpstr>Слайд 3</vt:lpstr>
      <vt:lpstr>Тщательно собранный анамнез очень важен при постановке предварительного диагноза идиопатического цистита. Диагноз ставим методом исключения:</vt:lpstr>
      <vt:lpstr>Слайд 5</vt:lpstr>
      <vt:lpstr>Слайд 6</vt:lpstr>
      <vt:lpstr>Слайд 7</vt:lpstr>
      <vt:lpstr>Обструкция</vt:lpstr>
      <vt:lpstr>Обструкцию могут вызвать уретральные пробки, в отличии от камней они не плотные. Кристаллы располагаются свободно, не имеют регулярную структуру.   Такие пробки образ. под простатой в уретре (поперечно-полос.мускулат.)</vt:lpstr>
      <vt:lpstr>Слайд 10</vt:lpstr>
      <vt:lpstr>Слайд 11</vt:lpstr>
      <vt:lpstr>Слайд 12</vt:lpstr>
      <vt:lpstr>Слайд 13</vt:lpstr>
      <vt:lpstr> Лечение системных последствий закупорки. </vt:lpstr>
      <vt:lpstr>Слайд 15</vt:lpstr>
      <vt:lpstr>Слайд 16</vt:lpstr>
      <vt:lpstr>Слайд 17</vt:lpstr>
      <vt:lpstr>Слайд 18</vt:lpstr>
      <vt:lpstr>Лечение уретрального спазма</vt:lpstr>
      <vt:lpstr> </vt:lpstr>
      <vt:lpstr>      Клинические симптомы мочекаменной болезни Присутствие уролитов в мочевых путях может вызвать клинические симптомы, которые владелец животного может заметить, но может и не обратить на них внимания. Особенно это относится к кошкам, так как они скрываются от владельцев и их акт мочеиспускания не всегда видят хозяева. Основной клинический симптом – невозможность естественного акта мочеиспускания или мочеиспускание затруднено.   Животное при этом часто присаживается (коты, кошки, суки) или поднимает лапу (кобели), пытается помочиться, скулит, плачет, моча выделяется каплями, зачастую с кровью. Пальпацией живота устанавливается наличие наполненного мочевого пузыря. Данная процедура у кошек может быть проведена всегда, у собак иногда пропальпировать брюшную стенку чрезвычайно сложно из-за напряженных мощных мышц брюшной стенки. </vt:lpstr>
      <vt:lpstr>Слайд 22</vt:lpstr>
      <vt:lpstr>Слайд 23</vt:lpstr>
      <vt:lpstr>Существует несколько степеней уролитиаза: 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 </vt:lpstr>
      <vt:lpstr>Камень, удалённый из мочевого пузыря.</vt:lpstr>
      <vt:lpstr>  Случай 2.  Собака, кобель, порода - немецкая овчарка, возраст - 8 лет.  После проведения УЗИ- (слева) и рентген-диагностики (справа)  в полости мочевого пузыря обнаружен конкремент диаметром 4 см. </vt:lpstr>
      <vt:lpstr>Удаление камня из полости мочевого пузыря.</vt:lpstr>
      <vt:lpstr>Слайд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Необструктивные  заболевания мочевыводящих путей</dc:title>
  <dc:creator>Екатерина и Алексей</dc:creator>
  <cp:lastModifiedBy>Пользователь</cp:lastModifiedBy>
  <cp:revision>174</cp:revision>
  <dcterms:created xsi:type="dcterms:W3CDTF">2014-05-11T19:20:52Z</dcterms:created>
  <dcterms:modified xsi:type="dcterms:W3CDTF">2014-05-26T13:58:26Z</dcterms:modified>
</cp:coreProperties>
</file>